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9" r:id="rId2"/>
    <p:sldMasterId id="2147483817" r:id="rId3"/>
    <p:sldMasterId id="2147483805" r:id="rId4"/>
    <p:sldMasterId id="2147483793" r:id="rId5"/>
    <p:sldMasterId id="2147483781" r:id="rId6"/>
    <p:sldMasterId id="2147483769" r:id="rId7"/>
    <p:sldMasterId id="2147483757" r:id="rId8"/>
    <p:sldMasterId id="2147483745" r:id="rId9"/>
    <p:sldMasterId id="2147483733" r:id="rId10"/>
    <p:sldMasterId id="2147483721" r:id="rId11"/>
    <p:sldMasterId id="2147483709" r:id="rId12"/>
    <p:sldMasterId id="2147483697" r:id="rId13"/>
    <p:sldMasterId id="2147483685" r:id="rId14"/>
    <p:sldMasterId id="2147483672" r:id="rId15"/>
  </p:sldMasterIdLst>
  <p:notesMasterIdLst>
    <p:notesMasterId r:id="rId40"/>
  </p:notesMasterIdLst>
  <p:sldIdLst>
    <p:sldId id="256" r:id="rId16"/>
    <p:sldId id="258" r:id="rId17"/>
    <p:sldId id="259" r:id="rId18"/>
    <p:sldId id="260" r:id="rId19"/>
    <p:sldId id="261" r:id="rId20"/>
    <p:sldId id="276" r:id="rId21"/>
    <p:sldId id="264" r:id="rId22"/>
    <p:sldId id="263" r:id="rId23"/>
    <p:sldId id="265" r:id="rId24"/>
    <p:sldId id="266" r:id="rId25"/>
    <p:sldId id="277" r:id="rId26"/>
    <p:sldId id="282" r:id="rId27"/>
    <p:sldId id="267" r:id="rId28"/>
    <p:sldId id="268" r:id="rId29"/>
    <p:sldId id="269" r:id="rId30"/>
    <p:sldId id="271" r:id="rId31"/>
    <p:sldId id="275" r:id="rId32"/>
    <p:sldId id="273" r:id="rId33"/>
    <p:sldId id="280" r:id="rId34"/>
    <p:sldId id="274" r:id="rId35"/>
    <p:sldId id="272" r:id="rId36"/>
    <p:sldId id="279" r:id="rId37"/>
    <p:sldId id="278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AA0"/>
    <a:srgbClr val="0F6FC6"/>
    <a:srgbClr val="08C0F2"/>
    <a:srgbClr val="10A0A4"/>
    <a:srgbClr val="0A6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63" autoAdjust="0"/>
    <p:restoredTop sz="88621" autoAdjust="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7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AF9A-8EBB-41BD-BF00-DF2EA58A641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405B-5487-4591-A2D1-29A5B8F88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97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inspector</a:t>
            </a:r>
            <a:r>
              <a:rPr lang="en-GB" baseline="0" dirty="0" smtClean="0"/>
              <a:t> run around the </a:t>
            </a:r>
            <a:r>
              <a:rPr lang="en-GB" baseline="0" dirty="0" err="1" smtClean="0"/>
              <a:t>commutator</a:t>
            </a:r>
            <a:r>
              <a:rPr lang="en-GB" baseline="0" dirty="0" smtClean="0"/>
              <a:t> boxes and checks/fixes </a:t>
            </a:r>
            <a:r>
              <a:rPr lang="en-GB" baseline="0" smtClean="0"/>
              <a:t>possible faults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33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6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5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1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White</a:t>
            </a:r>
            <a:r>
              <a:rPr lang="en-GB" baseline="0" dirty="0" smtClean="0"/>
              <a:t> – unobservable</a:t>
            </a:r>
          </a:p>
          <a:p>
            <a:r>
              <a:rPr lang="en-GB" baseline="0" dirty="0" smtClean="0"/>
              <a:t>Black – fault</a:t>
            </a:r>
          </a:p>
          <a:p>
            <a:r>
              <a:rPr lang="en-GB" baseline="0" dirty="0" smtClean="0"/>
              <a:t>Shaded – observable</a:t>
            </a:r>
          </a:p>
          <a:p>
            <a:r>
              <a:rPr lang="en-GB" baseline="0" dirty="0" smtClean="0"/>
              <a:t>Divergence: infinite execution of hidden transitions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9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00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7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75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1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A</a:t>
            </a:r>
            <a:r>
              <a:rPr lang="en-GB" sz="1200" baseline="0" dirty="0" smtClean="0"/>
              <a:t> pair of infinite executions is called witness when a WF infinite execution </a:t>
            </a:r>
            <a:r>
              <a:rPr lang="el-GR" sz="1200" baseline="0" dirty="0" smtClean="0"/>
              <a:t>σ </a:t>
            </a:r>
            <a:r>
              <a:rPr lang="en-GB" sz="1200" baseline="0" dirty="0" smtClean="0"/>
              <a:t>contains a fault and every finite prefix, of infinite execution which not necessarily WF,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Can continue as a WF infinite execution without fault.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405B-5487-4591-A2D1-29A5B8F88D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1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F027-EC3B-4D53-9BBB-9D16A3CC3B24}" type="datetime1">
              <a:rPr lang="en-GB" smtClean="0"/>
              <a:t>27/06/2014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7961894" y="650559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GB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BD8-B6CD-46A5-923E-E3F8A2FEAE47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125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187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842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802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492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0952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771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635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435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2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C1BB-F925-485F-B19E-348AF108241F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22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CBE5-DB79-4655-8DE9-2F2C56BD97EC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670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EB8F-4954-4426-BC27-55E4EB24E7F1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671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CA2E-CF72-478C-BFE9-7268CFFA51A6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0515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0754-D71B-4CEC-9513-BE720C372576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017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1776-117A-411E-94A3-9813C8CC49D7}" type="datetime1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79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596F-1E19-426F-B7EA-DC93E1C15CB5}" type="datetime1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279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278-E0C0-44C7-A9E4-B74C0EC67FAC}" type="datetime1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305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CA08-8330-4923-92EB-ACD50A5DF72A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525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5D99-16FD-4F2A-9286-2E9494F6BB6C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8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431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7550-7402-45D7-A857-2A3772ACB6AD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190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1BA-B9C9-4033-A15E-2A41BD26F8F5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859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4C70-1CFB-4E77-A30F-47452970036F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072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4F95-AC89-44EE-93D9-30D7F30776D5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00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4468-0785-46E1-B5BD-74C65874E6E5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311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89-9432-4370-8190-981F87F681BA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826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9714-B9CE-4ABA-8A64-1162021A6314}" type="datetime1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0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F1404-1A74-45A1-BAA4-B945AEE31BB5}" type="datetime1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8390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F4D9-D621-4C85-B0FF-014B3C9A432C}" type="datetime1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411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D02D-7221-46D4-9AA3-9E7A7CE86038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0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287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E40C-C66D-473E-BBFB-3E006A595C8F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883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24F-2AFE-4978-B1AF-0569CF95E002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764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1455-E625-4A80-93DE-AC41B4E9AC9C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717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03EA-245D-4316-978F-AF9677E6D173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795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BDE9-E62E-4E95-BB15-1F95AFC61E45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276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7486-92EC-4CCE-8212-1B433587BCC4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787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B6BBB-23B2-472B-9545-C15469B82E31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085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6D29-A023-42BD-BE45-6D7486E1B29A}" type="datetime1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10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D668-70AE-4195-90AD-9B45D4F4E05D}" type="datetime1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505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7FED-0CEA-4482-B187-1D7601893C0C}" type="datetime1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5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330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81C-7BDD-426A-8F6C-00050D748E5F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469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ADCB-4E02-4754-9C72-859D8710BC67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594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DAF-940D-420C-87BD-77D48FF63BB1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74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E24D-F11D-4D1C-93EE-F29F19451A77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542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FA3E-4F46-4D90-A157-428CCDB5949A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900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0A77-0618-4B2C-BA75-6686C2DE842E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38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6E66-5D35-46D9-8AC7-5A898EBAC14C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40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8101-2275-4EEE-8463-2972E9FF05AD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093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EE26-3DC4-4DEB-8495-9405DAA251C3}" type="datetime1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424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85CF-9218-403F-9373-57C28D6F94E3}" type="datetime1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392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878A-2A04-4803-A8DF-4EA39480B63D}" type="datetime1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572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E6AF-A9F6-47CD-BE90-A7BA48C5C397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407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EB59-D84C-41C0-B7D0-B7A4D08DF452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082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EF78-E29C-41EA-BAF8-E2317A2E11AD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248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D925-9880-4BB9-99A7-1F427F2F94B4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934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9D25-7B50-43AF-A11D-7BD145AF8D21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490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D0C8-37E6-41F4-BFEF-3FE9DB2C1ED7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79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4F04-A528-4D0F-A3BD-B531A9C467A9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788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AE2C-0EFA-4540-A7C8-7175900BD474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310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07FC-03D3-4C31-99F1-0C97DBA86D06}" type="datetime1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0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327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0882-C0FB-414E-91E2-B03C5D84997C}" type="datetime1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478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A2B8-E780-4DA7-860D-19117010E201}" type="datetime1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694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7554-EFD0-4815-87BB-AD4776356BF4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783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5D6B-486B-4501-BEE2-53F542A7ADC0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583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BA75-A453-4723-91C5-3C699D634BEB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77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276-7D1D-4F49-9920-C80A4213EE98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96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40BB-D74A-4777-A77C-7334B96324A6}" type="datetime1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0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0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10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6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D7A3-ABF9-4AF8-B0BE-1E630EB00662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pPr/>
              <a:t>‹#›</a:t>
            </a:fld>
            <a:r>
              <a:rPr lang="en-GB" dirty="0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2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828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43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71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43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169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59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88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480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5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7A73-724A-4E9F-9B2C-BE5A00774AA6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37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30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30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95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31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36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67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54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50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0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47CA-B691-4E16-A733-F63013C96727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56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02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34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73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38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978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73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24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76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21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EED0-E032-47DA-B2BB-84FF2571EA57}" type="datetime1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7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312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10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7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19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61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65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5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210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7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F99B-9EF2-4C24-9670-39C27987A59D}" type="datetime1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5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6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090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9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81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21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392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2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19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3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C117-CF09-4E02-87F8-6666683181F8}" type="datetime1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33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85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25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539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904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757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976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730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65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1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78D3-6E9F-4937-89B5-C1DCF21B8E05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49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94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367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915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17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010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66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021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782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4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D6CA-0443-4669-A6EE-37ABCA93670E}" type="datetime1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215DEE-245B-4112-B8BC-378DA450F72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338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392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69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686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3422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70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0422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06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884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7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895636-FAF9-4A9A-8190-D2CD376D245D}" type="datetime1">
              <a:rPr lang="en-GB" smtClean="0"/>
              <a:t>27/06/2014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568483-E376-4C83-A498-7D82C034F80D}" type="slidenum">
              <a:rPr lang="en-GB" smtClean="0"/>
              <a:pPr/>
              <a:t>‹#›</a:t>
            </a:fld>
            <a:r>
              <a:rPr lang="en-GB" dirty="0" smtClean="0"/>
              <a:t>/15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3285-4320-497B-B5E1-41DC9386E292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3A98-8FED-43BE-88D8-A51BE005F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0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568F3-BD7F-4B37-875D-F5D5ECF13F5F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6B5F-B689-4D11-9AF7-46D3B5B21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1EB1-6259-4501-8D78-E31E08C60C5A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041E-6E1B-413C-9C00-5C0AAE5B6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5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1AD4B-2019-47B5-BE93-18E7D657198F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87F3-201C-4632-936A-DB74CB678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0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159D-67E1-4D10-A1E5-08A48EE38F10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27C9-8AA8-40C6-BD10-AD4B61B38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15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C979-33A4-4ED2-856A-A891EE01BAD3}" type="datetime1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496A-9FB6-4E32-B8F7-2E1D94337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3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F477-8EDD-4080-AC65-A5E9602DCD0D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A1CC1-0144-47C4-84C8-C18D4E7EC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9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B6DC-4DF3-4636-A30B-841DD38A7C8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2280-1F15-447C-B719-0718BD71BC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1EB4-C553-4E3A-A6FB-A6268CEA5129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94B2-9F1D-4D59-9981-D9DB7DFEE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A62-AAA3-4152-839B-F017F7B23A30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7DA3-B522-4F76-97C8-455DC380C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6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D304-B4D6-4F2C-ABBA-C19474F3719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46E1-2B45-4FC3-8D49-C825C85A0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5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6DFA-A65C-40B8-A686-3C02E027D525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DF6A-73AF-4734-AF03-F5DFD8EC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5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31B5-6CB5-475C-ADCF-CC3A64A6E903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C7A1-7B87-4F57-98C2-06291597D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8829-9C2D-482B-83A7-2EBB2D5CAE26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CF7E-8DE7-41C5-AA02-C15C4090D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9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52128"/>
            <a:ext cx="7851648" cy="18288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Diagnosability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Weak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Fairness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2800" dirty="0" smtClean="0"/>
              <a:t>Vasileios</a:t>
            </a:r>
            <a:r>
              <a:rPr lang="en-GB" sz="2200" dirty="0" smtClean="0"/>
              <a:t> </a:t>
            </a:r>
            <a:r>
              <a:rPr lang="en-GB" sz="2800" dirty="0" smtClean="0"/>
              <a:t>Germano</a:t>
            </a:r>
            <a:r>
              <a:rPr lang="en-GB" sz="2800" spc="250" dirty="0" smtClean="0"/>
              <a:t>s</a:t>
            </a:r>
            <a:r>
              <a:rPr lang="en-GB" sz="3300" baseline="30000" dirty="0" smtClean="0"/>
              <a:t>1</a:t>
            </a:r>
            <a:r>
              <a:rPr lang="en-GB" sz="3200" dirty="0" smtClean="0"/>
              <a:t>, </a:t>
            </a:r>
            <a:r>
              <a:rPr lang="en-GB" sz="2800" dirty="0" smtClean="0"/>
              <a:t>Stefan Haa</a:t>
            </a:r>
            <a:r>
              <a:rPr lang="en-GB" sz="2800" spc="250" dirty="0" smtClean="0"/>
              <a:t>r</a:t>
            </a:r>
            <a:r>
              <a:rPr lang="en-GB" sz="3300" baseline="30000" dirty="0" smtClean="0"/>
              <a:t>2</a:t>
            </a:r>
            <a:r>
              <a:rPr lang="en-GB" sz="2800" dirty="0" smtClean="0"/>
              <a:t>, </a:t>
            </a:r>
          </a:p>
          <a:p>
            <a:pPr algn="ctr"/>
            <a:r>
              <a:rPr lang="en-GB" sz="2800" dirty="0" smtClean="0"/>
              <a:t>Victor Khomenk</a:t>
            </a:r>
            <a:r>
              <a:rPr lang="en-GB" sz="2800" spc="250" dirty="0" smtClean="0"/>
              <a:t>o</a:t>
            </a:r>
            <a:r>
              <a:rPr lang="en-GB" sz="3300" baseline="30000" dirty="0" smtClean="0"/>
              <a:t>1</a:t>
            </a:r>
            <a:r>
              <a:rPr lang="en-GB" sz="2800" dirty="0" smtClean="0"/>
              <a:t>, and Stefan Schwoo</a:t>
            </a:r>
            <a:r>
              <a:rPr lang="en-GB" sz="2800" spc="250" dirty="0" smtClean="0"/>
              <a:t>n</a:t>
            </a:r>
            <a:r>
              <a:rPr lang="en-GB" sz="3300" baseline="30000" dirty="0" smtClean="0"/>
              <a:t>2</a:t>
            </a:r>
          </a:p>
          <a:p>
            <a:pPr algn="l"/>
            <a:endParaRPr lang="en-GB" sz="2000" dirty="0" smtClean="0"/>
          </a:p>
          <a:p>
            <a:pPr algn="ctr"/>
            <a:r>
              <a:rPr lang="en-GB" sz="3200" spc="250" baseline="30000" dirty="0" smtClean="0"/>
              <a:t>   1</a:t>
            </a:r>
            <a:r>
              <a:rPr lang="en-GB" sz="2000" dirty="0" smtClean="0"/>
              <a:t>School of Computing Science, Newcastle University, UK</a:t>
            </a:r>
          </a:p>
          <a:p>
            <a:pPr algn="ctr"/>
            <a:r>
              <a:rPr lang="en-GB" sz="3500" spc="250" baseline="30000" dirty="0" smtClean="0"/>
              <a:t>2</a:t>
            </a:r>
            <a:r>
              <a:rPr lang="en-GB" sz="2000" dirty="0" smtClean="0"/>
              <a:t>INRIA &amp; LSV (ENS Cachan &amp; CNRS), France</a:t>
            </a:r>
          </a:p>
          <a:p>
            <a:pPr algn="ctr"/>
            <a:endParaRPr lang="en-GB" sz="2000" dirty="0"/>
          </a:p>
        </p:txBody>
      </p:sp>
      <p:pic>
        <p:nvPicPr>
          <p:cNvPr id="4" name="5 Imagen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3" y="5421488"/>
            <a:ext cx="3789933" cy="12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PAPERS\WF-Diagnosability\images4VBRT0K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73216"/>
            <a:ext cx="2808312" cy="6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APERS\WF-Diagnosability\logo_INRIA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57999"/>
            <a:ext cx="1512168" cy="5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APERS\WF-Diagnosability\ls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02" y="5589240"/>
            <a:ext cx="196489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Weakly</a:t>
            </a:r>
            <a:r>
              <a:rPr lang="en-GB" sz="6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</a:t>
            </a:r>
            <a:r>
              <a:rPr lang="en-GB" sz="6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diagnosability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371" y="1916832"/>
                <a:ext cx="8229600" cy="178037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Definition 2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(WF-diagnosability): </a:t>
                </a: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 LPN is WF</a:t>
                </a:r>
                <a:r>
                  <a:rPr lang="en-US" sz="24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dia</a:t>
                </a: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gnosable</a:t>
                </a: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iff each infinite WF execution </a:t>
                </a:r>
                <a:r>
                  <a:rPr lang="el-GR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σ</a:t>
                </a: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containing a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</a:t>
                </a: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ault has a finite prefix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340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l-GR" sz="3400" b="0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such that every infinite WF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execution </a:t>
                </a:r>
                <a:r>
                  <a:rPr lang="el-GR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ρ</a:t>
                </a:r>
                <a:r>
                  <a:rPr lang="en-US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with </a:t>
                </a:r>
                <a:r>
                  <a:rPr lang="en-GB" altLang="en-US" i="1" dirty="0" smtClean="0">
                    <a:solidFill>
                      <a:srgbClr val="000000"/>
                    </a:solidFill>
                    <a:latin typeface="DejaVu Sans" charset="0"/>
                  </a:rPr>
                  <a:t>ℓ</a:t>
                </a:r>
                <a:r>
                  <a:rPr lang="en-US" altLang="en-US" i="1" dirty="0" smtClean="0">
                    <a:solidFill>
                      <a:srgbClr val="000000"/>
                    </a:solidFill>
                    <a:latin typeface="DejaVu Sans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l-GR" alt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altLang="en-US" i="1" dirty="0" smtClean="0">
                    <a:solidFill>
                      <a:srgbClr val="000000"/>
                    </a:solidFill>
                    <a:latin typeface="DejaVu Sans" charset="0"/>
                  </a:rPr>
                  <a:t>)</a:t>
                </a:r>
                <a:r>
                  <a:rPr lang="el-GR" altLang="en-US" i="1" dirty="0">
                    <a:solidFill>
                      <a:srgbClr val="000000"/>
                    </a:solidFill>
                    <a:latin typeface="DejaVu San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l-GR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altLang="en-US" i="1" dirty="0">
                    <a:solidFill>
                      <a:srgbClr val="000000"/>
                    </a:solidFill>
                    <a:latin typeface="DejaVu Sans" charset="0"/>
                  </a:rPr>
                  <a:t>ℓ</a:t>
                </a:r>
                <a:r>
                  <a:rPr lang="en-US" altLang="en-US" i="1" dirty="0" smtClean="0">
                    <a:solidFill>
                      <a:srgbClr val="000000"/>
                    </a:solidFill>
                    <a:latin typeface="DejaVu Sans" charset="0"/>
                  </a:rPr>
                  <a:t>(</a:t>
                </a:r>
                <a:r>
                  <a:rPr lang="el-GR" altLang="en-US" i="1" dirty="0">
                    <a:solidFill>
                      <a:srgbClr val="000000"/>
                    </a:solidFill>
                    <a:latin typeface="DejaVu Sans" charset="0"/>
                  </a:rPr>
                  <a:t>ρ</a:t>
                </a:r>
                <a:r>
                  <a:rPr lang="en-US" altLang="en-US" i="1" dirty="0" smtClean="0">
                    <a:solidFill>
                      <a:srgbClr val="000000"/>
                    </a:solidFill>
                    <a:latin typeface="DejaVu Sans" charset="0"/>
                  </a:rPr>
                  <a:t>)</a:t>
                </a:r>
                <a:r>
                  <a:rPr lang="el-GR" altLang="en-US" i="1" dirty="0" smtClean="0">
                    <a:solidFill>
                      <a:srgbClr val="000000"/>
                    </a:solidFill>
                    <a:latin typeface="DejaVu Sans" charset="0"/>
                  </a:rPr>
                  <a:t> </a:t>
                </a:r>
                <a:r>
                  <a:rPr lang="en-US" altLang="en-US" i="1" dirty="0" smtClean="0">
                    <a:solidFill>
                      <a:srgbClr val="000000"/>
                    </a:solidFill>
                    <a:latin typeface="DejaVu Sans" charset="0"/>
                  </a:rPr>
                  <a:t>contains a fault.</a:t>
                </a:r>
                <a:endParaRPr lang="el-GR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371" y="1916832"/>
                <a:ext cx="8229600" cy="1780379"/>
              </a:xfrm>
              <a:blipFill rotWithShape="1">
                <a:blip r:embed="rId3"/>
                <a:stretch>
                  <a:fillRect l="-1333" t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10</a:t>
            </a:fld>
            <a:r>
              <a:rPr lang="en-GB" dirty="0" smtClean="0"/>
              <a:t> /23</a:t>
            </a:r>
            <a:endParaRPr lang="en-GB" dirty="0"/>
          </a:p>
        </p:txBody>
      </p:sp>
      <p:cxnSp>
        <p:nvCxnSpPr>
          <p:cNvPr id="5" name="4 Conector recto de flecha"/>
          <p:cNvCxnSpPr>
            <a:cxnSpLocks noChangeShapeType="1"/>
          </p:cNvCxnSpPr>
          <p:nvPr/>
        </p:nvCxnSpPr>
        <p:spPr bwMode="auto">
          <a:xfrm>
            <a:off x="1698517" y="4929296"/>
            <a:ext cx="5249747" cy="19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5 Conector recto de flecha"/>
          <p:cNvCxnSpPr>
            <a:cxnSpLocks noChangeShapeType="1"/>
          </p:cNvCxnSpPr>
          <p:nvPr/>
        </p:nvCxnSpPr>
        <p:spPr bwMode="auto">
          <a:xfrm>
            <a:off x="1698517" y="6124287"/>
            <a:ext cx="524974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13 Conector recto"/>
          <p:cNvCxnSpPr/>
          <p:nvPr/>
        </p:nvCxnSpPr>
        <p:spPr bwMode="auto">
          <a:xfrm>
            <a:off x="2411760" y="4638983"/>
            <a:ext cx="0" cy="1734940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62 Conector recto"/>
          <p:cNvCxnSpPr>
            <a:cxnSpLocks noChangeShapeType="1"/>
          </p:cNvCxnSpPr>
          <p:nvPr/>
        </p:nvCxnSpPr>
        <p:spPr bwMode="auto">
          <a:xfrm flipV="1">
            <a:off x="1835696" y="4677379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62 Conector recto"/>
          <p:cNvCxnSpPr>
            <a:cxnSpLocks noChangeShapeType="1"/>
          </p:cNvCxnSpPr>
          <p:nvPr/>
        </p:nvCxnSpPr>
        <p:spPr bwMode="auto">
          <a:xfrm flipV="1">
            <a:off x="2771800" y="4678025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62 Conector recto"/>
          <p:cNvCxnSpPr>
            <a:cxnSpLocks noChangeShapeType="1"/>
          </p:cNvCxnSpPr>
          <p:nvPr/>
        </p:nvCxnSpPr>
        <p:spPr bwMode="auto">
          <a:xfrm flipV="1">
            <a:off x="3059832" y="4683157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13 Conector recto"/>
          <p:cNvCxnSpPr/>
          <p:nvPr/>
        </p:nvCxnSpPr>
        <p:spPr bwMode="auto">
          <a:xfrm>
            <a:off x="3410776" y="4638983"/>
            <a:ext cx="0" cy="1712386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62 Conector recto"/>
          <p:cNvCxnSpPr>
            <a:cxnSpLocks noChangeShapeType="1"/>
          </p:cNvCxnSpPr>
          <p:nvPr/>
        </p:nvCxnSpPr>
        <p:spPr bwMode="auto">
          <a:xfrm flipV="1">
            <a:off x="3707904" y="4680328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62 Conector recto"/>
          <p:cNvCxnSpPr>
            <a:cxnSpLocks noChangeShapeType="1"/>
          </p:cNvCxnSpPr>
          <p:nvPr/>
        </p:nvCxnSpPr>
        <p:spPr bwMode="auto">
          <a:xfrm flipV="1">
            <a:off x="3995936" y="4680327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13 Conector recto"/>
          <p:cNvCxnSpPr/>
          <p:nvPr/>
        </p:nvCxnSpPr>
        <p:spPr bwMode="auto">
          <a:xfrm>
            <a:off x="4283968" y="4638983"/>
            <a:ext cx="0" cy="537668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62 Conector recto"/>
          <p:cNvCxnSpPr>
            <a:cxnSpLocks noChangeShapeType="1"/>
          </p:cNvCxnSpPr>
          <p:nvPr/>
        </p:nvCxnSpPr>
        <p:spPr bwMode="auto">
          <a:xfrm flipV="1">
            <a:off x="4644008" y="4677378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62 Conector recto"/>
          <p:cNvCxnSpPr>
            <a:cxnSpLocks noChangeShapeType="1"/>
          </p:cNvCxnSpPr>
          <p:nvPr/>
        </p:nvCxnSpPr>
        <p:spPr bwMode="auto">
          <a:xfrm flipV="1">
            <a:off x="5364088" y="4685252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62 Conector recto"/>
          <p:cNvCxnSpPr>
            <a:cxnSpLocks noChangeShapeType="1"/>
          </p:cNvCxnSpPr>
          <p:nvPr/>
        </p:nvCxnSpPr>
        <p:spPr bwMode="auto">
          <a:xfrm flipV="1">
            <a:off x="5652120" y="4683267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62 Conector recto"/>
          <p:cNvCxnSpPr>
            <a:cxnSpLocks noChangeShapeType="1"/>
          </p:cNvCxnSpPr>
          <p:nvPr/>
        </p:nvCxnSpPr>
        <p:spPr bwMode="auto">
          <a:xfrm flipV="1">
            <a:off x="5940152" y="4680328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62 Conector recto"/>
          <p:cNvCxnSpPr>
            <a:cxnSpLocks noChangeShapeType="1"/>
          </p:cNvCxnSpPr>
          <p:nvPr/>
        </p:nvCxnSpPr>
        <p:spPr bwMode="auto">
          <a:xfrm flipV="1">
            <a:off x="6228184" y="4677376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6923262" y="4818851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 smtClean="0">
                <a:sym typeface="Symbol" pitchFamily="16" charset="2"/>
              </a:rPr>
              <a:t>∞</a:t>
            </a:r>
            <a:r>
              <a:rPr lang="en-GB" altLang="en-US" sz="2400" baseline="30000" dirty="0" smtClean="0">
                <a:solidFill>
                  <a:srgbClr val="C00000"/>
                </a:solidFill>
                <a:sym typeface="Symbol" pitchFamily="16" charset="2"/>
              </a:rPr>
              <a:t>WF</a:t>
            </a:r>
            <a:endParaRPr lang="en-GB" altLang="en-US" sz="2400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48264" y="5991671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ym typeface="Symbol" pitchFamily="16" charset="2"/>
              </a:rPr>
              <a:t>∞</a:t>
            </a:r>
            <a:r>
              <a:rPr lang="en-GB" altLang="en-US" sz="2400" baseline="30000" dirty="0">
                <a:solidFill>
                  <a:srgbClr val="C00000"/>
                </a:solidFill>
                <a:sym typeface="Symbol" pitchFamily="16" charset="2"/>
              </a:rPr>
              <a:t>WF</a:t>
            </a:r>
            <a:endParaRPr lang="en-GB" altLang="en-US" sz="2400" dirty="0">
              <a:solidFill>
                <a:srgbClr val="C00000"/>
              </a:solidFill>
            </a:endParaRPr>
          </a:p>
        </p:txBody>
      </p:sp>
      <p:cxnSp>
        <p:nvCxnSpPr>
          <p:cNvPr id="31" name="62 Conector recto"/>
          <p:cNvCxnSpPr>
            <a:cxnSpLocks noChangeShapeType="1"/>
          </p:cNvCxnSpPr>
          <p:nvPr/>
        </p:nvCxnSpPr>
        <p:spPr bwMode="auto">
          <a:xfrm flipV="1">
            <a:off x="1979712" y="5883795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62 Conector recto"/>
          <p:cNvCxnSpPr>
            <a:cxnSpLocks noChangeShapeType="1"/>
          </p:cNvCxnSpPr>
          <p:nvPr/>
        </p:nvCxnSpPr>
        <p:spPr bwMode="auto">
          <a:xfrm flipV="1">
            <a:off x="2155708" y="5877347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62 Conector recto"/>
          <p:cNvCxnSpPr>
            <a:cxnSpLocks noChangeShapeType="1"/>
          </p:cNvCxnSpPr>
          <p:nvPr/>
        </p:nvCxnSpPr>
        <p:spPr bwMode="auto">
          <a:xfrm flipV="1">
            <a:off x="3052995" y="5880429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62 Conector recto"/>
          <p:cNvCxnSpPr>
            <a:cxnSpLocks noChangeShapeType="1"/>
          </p:cNvCxnSpPr>
          <p:nvPr/>
        </p:nvCxnSpPr>
        <p:spPr bwMode="auto">
          <a:xfrm flipV="1">
            <a:off x="3701067" y="5877600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62 Conector recto"/>
          <p:cNvCxnSpPr>
            <a:cxnSpLocks noChangeShapeType="1"/>
          </p:cNvCxnSpPr>
          <p:nvPr/>
        </p:nvCxnSpPr>
        <p:spPr bwMode="auto">
          <a:xfrm flipV="1">
            <a:off x="4323390" y="5881271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62 Conector recto"/>
          <p:cNvCxnSpPr>
            <a:cxnSpLocks noChangeShapeType="1"/>
          </p:cNvCxnSpPr>
          <p:nvPr/>
        </p:nvCxnSpPr>
        <p:spPr bwMode="auto">
          <a:xfrm flipV="1">
            <a:off x="4637171" y="588379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62 Conector recto"/>
          <p:cNvCxnSpPr>
            <a:cxnSpLocks noChangeShapeType="1"/>
          </p:cNvCxnSpPr>
          <p:nvPr/>
        </p:nvCxnSpPr>
        <p:spPr bwMode="auto">
          <a:xfrm flipV="1">
            <a:off x="4925203" y="5883793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62 Conector recto"/>
          <p:cNvCxnSpPr>
            <a:cxnSpLocks noChangeShapeType="1"/>
          </p:cNvCxnSpPr>
          <p:nvPr/>
        </p:nvCxnSpPr>
        <p:spPr bwMode="auto">
          <a:xfrm flipV="1">
            <a:off x="5933315" y="5877600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62 Conector recto"/>
          <p:cNvCxnSpPr>
            <a:cxnSpLocks noChangeShapeType="1"/>
          </p:cNvCxnSpPr>
          <p:nvPr/>
        </p:nvCxnSpPr>
        <p:spPr bwMode="auto">
          <a:xfrm flipV="1">
            <a:off x="6221347" y="5883792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13 Conector recto"/>
          <p:cNvCxnSpPr/>
          <p:nvPr/>
        </p:nvCxnSpPr>
        <p:spPr bwMode="auto">
          <a:xfrm>
            <a:off x="3995936" y="5843660"/>
            <a:ext cx="0" cy="537668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84563" y="4540111"/>
                <a:ext cx="782587" cy="693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GB" altLang="en-US" sz="4000" b="0" i="1" baseline="-2500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GB" sz="4000" baseline="-250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63" y="4540111"/>
                <a:ext cx="782587" cy="693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25 Abrir llave"/>
          <p:cNvSpPr>
            <a:spLocks/>
          </p:cNvSpPr>
          <p:nvPr/>
        </p:nvSpPr>
        <p:spPr bwMode="auto">
          <a:xfrm rot="5400000" flipV="1">
            <a:off x="2411303" y="3436543"/>
            <a:ext cx="431799" cy="1857371"/>
          </a:xfrm>
          <a:prstGeom prst="leftBrace">
            <a:avLst>
              <a:gd name="adj1" fmla="val 8339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 altLang="en-US"/>
          </a:p>
        </p:txBody>
      </p:sp>
      <p:sp>
        <p:nvSpPr>
          <p:cNvPr id="54" name="Rectangle 53"/>
          <p:cNvSpPr/>
          <p:nvPr/>
        </p:nvSpPr>
        <p:spPr>
          <a:xfrm>
            <a:off x="6730741" y="4326408"/>
            <a:ext cx="3850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600" i="1" dirty="0">
                <a:solidFill>
                  <a:srgbClr val="000000"/>
                </a:solidFill>
                <a:latin typeface="DejaVu Sans" charset="0"/>
              </a:rPr>
              <a:t>σ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752858" y="5447033"/>
            <a:ext cx="3738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600" dirty="0">
                <a:solidFill>
                  <a:srgbClr val="000000"/>
                </a:solidFill>
                <a:latin typeface="DejaVu Sans" charset="0"/>
              </a:rPr>
              <a:t>ρ</a:t>
            </a:r>
            <a:endParaRPr lang="en-GB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984562" y="5745450"/>
                <a:ext cx="662361" cy="693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GB" sz="4000" baseline="-25000" dirty="0" smtClean="0"/>
                  <a:t>3</a:t>
                </a:r>
                <a:endParaRPr lang="en-GB" sz="4000" baseline="-250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62" y="5745450"/>
                <a:ext cx="662361" cy="693716"/>
              </a:xfrm>
              <a:prstGeom prst="rect">
                <a:avLst/>
              </a:prstGeom>
              <a:blipFill rotWithShape="1">
                <a:blip r:embed="rId5"/>
                <a:stretch>
                  <a:fillRect r="-17593" b="-35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13 Conector recto"/>
          <p:cNvCxnSpPr/>
          <p:nvPr/>
        </p:nvCxnSpPr>
        <p:spPr bwMode="auto">
          <a:xfrm>
            <a:off x="2051720" y="4653136"/>
            <a:ext cx="0" cy="537668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13 Conector recto"/>
          <p:cNvCxnSpPr/>
          <p:nvPr/>
        </p:nvCxnSpPr>
        <p:spPr bwMode="auto">
          <a:xfrm>
            <a:off x="5580112" y="5843660"/>
            <a:ext cx="0" cy="537668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13 Conector recto"/>
          <p:cNvCxnSpPr/>
          <p:nvPr/>
        </p:nvCxnSpPr>
        <p:spPr bwMode="auto">
          <a:xfrm>
            <a:off x="5076056" y="4642063"/>
            <a:ext cx="0" cy="537668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95736" y="3564305"/>
                <a:ext cx="968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/>
                              <a:ea typeface="Cambria Math"/>
                            </a:rPr>
                            <m:t>∃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3200" i="1">
                              <a:latin typeface="Cambria Math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564305"/>
                <a:ext cx="96834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13 Conector recto"/>
          <p:cNvCxnSpPr/>
          <p:nvPr/>
        </p:nvCxnSpPr>
        <p:spPr bwMode="auto">
          <a:xfrm>
            <a:off x="5220072" y="5843660"/>
            <a:ext cx="0" cy="537668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13 Conector recto"/>
          <p:cNvCxnSpPr/>
          <p:nvPr/>
        </p:nvCxnSpPr>
        <p:spPr bwMode="auto">
          <a:xfrm>
            <a:off x="2771800" y="5843660"/>
            <a:ext cx="0" cy="537668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05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Witness of WF-</a:t>
            </a:r>
            <a:r>
              <a:rPr lang="en-GB" sz="4000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undiagnosability</a:t>
            </a:r>
            <a:endParaRPr lang="el-GR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11</a:t>
            </a:fld>
            <a:r>
              <a:rPr lang="en-GB" dirty="0" smtClean="0"/>
              <a:t> /23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1637536"/>
          </a:xfrm>
        </p:spPr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natural notion in general case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case of a bounded PN: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4 Conector recto de flecha"/>
          <p:cNvCxnSpPr>
            <a:cxnSpLocks noChangeShapeType="1"/>
          </p:cNvCxnSpPr>
          <p:nvPr/>
        </p:nvCxnSpPr>
        <p:spPr bwMode="auto">
          <a:xfrm>
            <a:off x="526105" y="3887872"/>
            <a:ext cx="5249747" cy="19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5 Conector recto de flecha"/>
          <p:cNvCxnSpPr>
            <a:cxnSpLocks noChangeShapeType="1"/>
          </p:cNvCxnSpPr>
          <p:nvPr/>
        </p:nvCxnSpPr>
        <p:spPr bwMode="auto">
          <a:xfrm>
            <a:off x="526105" y="5082863"/>
            <a:ext cx="524974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13 Conector recto"/>
          <p:cNvCxnSpPr/>
          <p:nvPr/>
        </p:nvCxnSpPr>
        <p:spPr bwMode="auto">
          <a:xfrm>
            <a:off x="1239348" y="3597559"/>
            <a:ext cx="0" cy="1734940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62 Conector recto"/>
          <p:cNvCxnSpPr>
            <a:cxnSpLocks noChangeShapeType="1"/>
          </p:cNvCxnSpPr>
          <p:nvPr/>
        </p:nvCxnSpPr>
        <p:spPr bwMode="auto">
          <a:xfrm flipV="1">
            <a:off x="814137" y="3635955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62 Conector recto"/>
          <p:cNvCxnSpPr>
            <a:cxnSpLocks noChangeShapeType="1"/>
          </p:cNvCxnSpPr>
          <p:nvPr/>
        </p:nvCxnSpPr>
        <p:spPr bwMode="auto">
          <a:xfrm flipV="1">
            <a:off x="1599388" y="3636601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62 Conector recto"/>
          <p:cNvCxnSpPr>
            <a:cxnSpLocks noChangeShapeType="1"/>
          </p:cNvCxnSpPr>
          <p:nvPr/>
        </p:nvCxnSpPr>
        <p:spPr bwMode="auto">
          <a:xfrm flipV="1">
            <a:off x="5343804" y="363890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13 Conector recto"/>
          <p:cNvCxnSpPr/>
          <p:nvPr/>
        </p:nvCxnSpPr>
        <p:spPr bwMode="auto">
          <a:xfrm>
            <a:off x="2238364" y="3597559"/>
            <a:ext cx="0" cy="1712386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62 Conector recto"/>
          <p:cNvCxnSpPr>
            <a:cxnSpLocks noChangeShapeType="1"/>
          </p:cNvCxnSpPr>
          <p:nvPr/>
        </p:nvCxnSpPr>
        <p:spPr bwMode="auto">
          <a:xfrm flipV="1">
            <a:off x="2535492" y="363890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62 Conector recto"/>
          <p:cNvCxnSpPr>
            <a:cxnSpLocks noChangeShapeType="1"/>
          </p:cNvCxnSpPr>
          <p:nvPr/>
        </p:nvCxnSpPr>
        <p:spPr bwMode="auto">
          <a:xfrm flipV="1">
            <a:off x="2823524" y="3638903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13 Conector recto"/>
          <p:cNvCxnSpPr/>
          <p:nvPr/>
        </p:nvCxnSpPr>
        <p:spPr bwMode="auto">
          <a:xfrm>
            <a:off x="3111556" y="3597559"/>
            <a:ext cx="0" cy="537668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62 Conector recto"/>
          <p:cNvCxnSpPr>
            <a:cxnSpLocks noChangeShapeType="1"/>
          </p:cNvCxnSpPr>
          <p:nvPr/>
        </p:nvCxnSpPr>
        <p:spPr bwMode="auto">
          <a:xfrm flipV="1">
            <a:off x="3471596" y="363595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62 Conector recto"/>
          <p:cNvCxnSpPr>
            <a:cxnSpLocks noChangeShapeType="1"/>
          </p:cNvCxnSpPr>
          <p:nvPr/>
        </p:nvCxnSpPr>
        <p:spPr bwMode="auto">
          <a:xfrm flipV="1">
            <a:off x="3150978" y="4833223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62 Conector recto"/>
          <p:cNvCxnSpPr>
            <a:cxnSpLocks noChangeShapeType="1"/>
          </p:cNvCxnSpPr>
          <p:nvPr/>
        </p:nvCxnSpPr>
        <p:spPr bwMode="auto">
          <a:xfrm flipV="1">
            <a:off x="4047660" y="3629508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13 Conector recto"/>
          <p:cNvCxnSpPr/>
          <p:nvPr/>
        </p:nvCxnSpPr>
        <p:spPr bwMode="auto">
          <a:xfrm>
            <a:off x="4407700" y="3597559"/>
            <a:ext cx="0" cy="1734940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62 Conector recto"/>
          <p:cNvCxnSpPr>
            <a:cxnSpLocks noChangeShapeType="1"/>
          </p:cNvCxnSpPr>
          <p:nvPr/>
        </p:nvCxnSpPr>
        <p:spPr bwMode="auto">
          <a:xfrm flipV="1">
            <a:off x="4767740" y="363890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62 Conector recto"/>
          <p:cNvCxnSpPr>
            <a:cxnSpLocks noChangeShapeType="1"/>
          </p:cNvCxnSpPr>
          <p:nvPr/>
        </p:nvCxnSpPr>
        <p:spPr bwMode="auto">
          <a:xfrm flipV="1">
            <a:off x="5055772" y="3635952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43"/>
          <p:cNvSpPr/>
          <p:nvPr/>
        </p:nvSpPr>
        <p:spPr>
          <a:xfrm>
            <a:off x="5750850" y="3777427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 smtClean="0">
                <a:sym typeface="Symbol" pitchFamily="16" charset="2"/>
              </a:rPr>
              <a:t>∞</a:t>
            </a:r>
            <a:r>
              <a:rPr lang="en-GB" altLang="en-US" sz="2400" baseline="30000" dirty="0" smtClean="0">
                <a:solidFill>
                  <a:srgbClr val="C00000"/>
                </a:solidFill>
                <a:sym typeface="Symbol" pitchFamily="16" charset="2"/>
              </a:rPr>
              <a:t>WF</a:t>
            </a:r>
            <a:endParaRPr lang="en-GB" altLang="en-US" sz="2400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75852" y="4950247"/>
            <a:ext cx="452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 smtClean="0">
                <a:sym typeface="Symbol" pitchFamily="16" charset="2"/>
              </a:rPr>
              <a:t>∞</a:t>
            </a:r>
            <a:endParaRPr lang="en-GB" altLang="en-US" sz="2400" dirty="0"/>
          </a:p>
        </p:txBody>
      </p:sp>
      <p:cxnSp>
        <p:nvCxnSpPr>
          <p:cNvPr id="46" name="62 Conector recto"/>
          <p:cNvCxnSpPr>
            <a:cxnSpLocks noChangeShapeType="1"/>
          </p:cNvCxnSpPr>
          <p:nvPr/>
        </p:nvCxnSpPr>
        <p:spPr bwMode="auto">
          <a:xfrm flipV="1">
            <a:off x="807300" y="4833227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62 Conector recto"/>
          <p:cNvCxnSpPr>
            <a:cxnSpLocks noChangeShapeType="1"/>
          </p:cNvCxnSpPr>
          <p:nvPr/>
        </p:nvCxnSpPr>
        <p:spPr bwMode="auto">
          <a:xfrm flipV="1">
            <a:off x="1592551" y="4833873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62 Conector recto"/>
          <p:cNvCxnSpPr>
            <a:cxnSpLocks noChangeShapeType="1"/>
          </p:cNvCxnSpPr>
          <p:nvPr/>
        </p:nvCxnSpPr>
        <p:spPr bwMode="auto">
          <a:xfrm flipV="1">
            <a:off x="1880583" y="4840029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62 Conector recto"/>
          <p:cNvCxnSpPr>
            <a:cxnSpLocks noChangeShapeType="1"/>
          </p:cNvCxnSpPr>
          <p:nvPr/>
        </p:nvCxnSpPr>
        <p:spPr bwMode="auto">
          <a:xfrm flipV="1">
            <a:off x="1023324" y="4833872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62 Conector recto"/>
          <p:cNvCxnSpPr>
            <a:cxnSpLocks noChangeShapeType="1"/>
          </p:cNvCxnSpPr>
          <p:nvPr/>
        </p:nvCxnSpPr>
        <p:spPr bwMode="auto">
          <a:xfrm flipV="1">
            <a:off x="2816687" y="4836175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62 Conector recto"/>
          <p:cNvCxnSpPr>
            <a:cxnSpLocks noChangeShapeType="1"/>
          </p:cNvCxnSpPr>
          <p:nvPr/>
        </p:nvCxnSpPr>
        <p:spPr bwMode="auto">
          <a:xfrm flipV="1">
            <a:off x="3464759" y="4833226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62 Conector recto"/>
          <p:cNvCxnSpPr>
            <a:cxnSpLocks noChangeShapeType="1"/>
          </p:cNvCxnSpPr>
          <p:nvPr/>
        </p:nvCxnSpPr>
        <p:spPr bwMode="auto">
          <a:xfrm flipV="1">
            <a:off x="3752791" y="4833225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62 Conector recto"/>
          <p:cNvCxnSpPr>
            <a:cxnSpLocks noChangeShapeType="1"/>
          </p:cNvCxnSpPr>
          <p:nvPr/>
        </p:nvCxnSpPr>
        <p:spPr bwMode="auto">
          <a:xfrm flipV="1">
            <a:off x="4040823" y="4833222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62 Conector recto"/>
          <p:cNvCxnSpPr>
            <a:cxnSpLocks noChangeShapeType="1"/>
          </p:cNvCxnSpPr>
          <p:nvPr/>
        </p:nvCxnSpPr>
        <p:spPr bwMode="auto">
          <a:xfrm flipV="1">
            <a:off x="4760903" y="4836176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62 Conector recto"/>
          <p:cNvCxnSpPr>
            <a:cxnSpLocks noChangeShapeType="1"/>
          </p:cNvCxnSpPr>
          <p:nvPr/>
        </p:nvCxnSpPr>
        <p:spPr bwMode="auto">
          <a:xfrm flipV="1">
            <a:off x="5048935" y="483322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/>
          <p:cNvSpPr/>
          <p:nvPr/>
        </p:nvSpPr>
        <p:spPr>
          <a:xfrm>
            <a:off x="5558329" y="3330704"/>
            <a:ext cx="3850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600" i="1" dirty="0">
                <a:solidFill>
                  <a:srgbClr val="000000"/>
                </a:solidFill>
                <a:latin typeface="DejaVu Sans" charset="0"/>
              </a:rPr>
              <a:t>σ</a:t>
            </a:r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5580446" y="4451329"/>
            <a:ext cx="3738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600" dirty="0">
                <a:solidFill>
                  <a:srgbClr val="000000"/>
                </a:solidFill>
                <a:latin typeface="DejaVu Sans" charset="0"/>
              </a:rPr>
              <a:t>ρ</a:t>
            </a:r>
            <a:endParaRPr lang="en-GB" sz="2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26106" y="5412161"/>
            <a:ext cx="1937380" cy="985714"/>
            <a:chOff x="1698518" y="5628185"/>
            <a:chExt cx="1937380" cy="985714"/>
          </a:xfrm>
        </p:grpSpPr>
        <p:sp>
          <p:nvSpPr>
            <p:cNvPr id="58" name="25 Abrir llave"/>
            <p:cNvSpPr>
              <a:spLocks/>
            </p:cNvSpPr>
            <p:nvPr/>
          </p:nvSpPr>
          <p:spPr bwMode="auto">
            <a:xfrm rot="16200000">
              <a:off x="2451308" y="4875395"/>
              <a:ext cx="431799" cy="1937380"/>
            </a:xfrm>
            <a:prstGeom prst="leftBrace">
              <a:avLst>
                <a:gd name="adj1" fmla="val 8339"/>
                <a:gd name="adj2" fmla="val 50000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CL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2123728" y="5967568"/>
                  <a:ext cx="104753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∀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GB" sz="360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</m:t>
                            </m:r>
                          </m:e>
                        </m:acc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5967568"/>
                  <a:ext cx="104753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TextBox 74"/>
          <p:cNvSpPr txBox="1"/>
          <p:nvPr/>
        </p:nvSpPr>
        <p:spPr>
          <a:xfrm>
            <a:off x="6523819" y="4858974"/>
            <a:ext cx="121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fault</a:t>
            </a:r>
            <a:endParaRPr lang="en-GB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35492" y="5082863"/>
            <a:ext cx="5204860" cy="1407428"/>
            <a:chOff x="3707904" y="5298887"/>
            <a:chExt cx="5204860" cy="1407428"/>
          </a:xfrm>
        </p:grpSpPr>
        <p:cxnSp>
          <p:nvCxnSpPr>
            <p:cNvPr id="65" name="5 Conector recto de flecha"/>
            <p:cNvCxnSpPr>
              <a:cxnSpLocks noChangeShapeType="1"/>
            </p:cNvCxnSpPr>
            <p:nvPr/>
          </p:nvCxnSpPr>
          <p:spPr bwMode="auto">
            <a:xfrm>
              <a:off x="3707904" y="6041697"/>
              <a:ext cx="3240360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5 Conector recto de flecha"/>
            <p:cNvCxnSpPr>
              <a:cxnSpLocks noChangeShapeType="1"/>
            </p:cNvCxnSpPr>
            <p:nvPr/>
          </p:nvCxnSpPr>
          <p:spPr bwMode="auto">
            <a:xfrm>
              <a:off x="3707904" y="5298887"/>
              <a:ext cx="0" cy="76109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Rectangle 66"/>
            <p:cNvSpPr/>
            <p:nvPr/>
          </p:nvSpPr>
          <p:spPr>
            <a:xfrm>
              <a:off x="6940995" y="5810864"/>
              <a:ext cx="7729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en-US" sz="2400" dirty="0" smtClean="0">
                  <a:sym typeface="Symbol" pitchFamily="16" charset="2"/>
                </a:rPr>
                <a:t>∞</a:t>
              </a:r>
              <a:r>
                <a:rPr lang="en-GB" altLang="en-US" sz="2400" baseline="30000" dirty="0" smtClean="0">
                  <a:solidFill>
                    <a:srgbClr val="C00000"/>
                  </a:solidFill>
                  <a:sym typeface="Symbol" pitchFamily="16" charset="2"/>
                </a:rPr>
                <a:t>WF</a:t>
              </a:r>
              <a:endParaRPr lang="en-GB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4271511" y="6059984"/>
                  <a:ext cx="78572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  <m:t>∃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1511" y="6059984"/>
                  <a:ext cx="785728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62 Conector recto"/>
            <p:cNvCxnSpPr>
              <a:cxnSpLocks noChangeShapeType="1"/>
            </p:cNvCxnSpPr>
            <p:nvPr/>
          </p:nvCxnSpPr>
          <p:spPr bwMode="auto">
            <a:xfrm flipV="1">
              <a:off x="4304252" y="5790975"/>
              <a:ext cx="0" cy="473769"/>
            </a:xfrm>
            <a:prstGeom prst="line">
              <a:avLst/>
            </a:prstGeom>
            <a:noFill/>
            <a:ln w="50800" algn="ctr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13 Conector recto"/>
            <p:cNvCxnSpPr/>
            <p:nvPr/>
          </p:nvCxnSpPr>
          <p:spPr bwMode="auto">
            <a:xfrm>
              <a:off x="5940152" y="5769165"/>
              <a:ext cx="0" cy="537668"/>
            </a:xfrm>
            <a:prstGeom prst="line">
              <a:avLst/>
            </a:prstGeom>
            <a:solidFill>
              <a:srgbClr val="00B8FF"/>
            </a:solidFill>
            <a:ln w="177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13 Conector recto"/>
            <p:cNvCxnSpPr/>
            <p:nvPr/>
          </p:nvCxnSpPr>
          <p:spPr bwMode="auto">
            <a:xfrm>
              <a:off x="5022935" y="5763719"/>
              <a:ext cx="0" cy="537668"/>
            </a:xfrm>
            <a:prstGeom prst="line">
              <a:avLst/>
            </a:prstGeom>
            <a:solidFill>
              <a:srgbClr val="00B8FF"/>
            </a:solidFill>
            <a:ln w="177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62 Conector recto"/>
            <p:cNvCxnSpPr>
              <a:cxnSpLocks noChangeShapeType="1"/>
            </p:cNvCxnSpPr>
            <p:nvPr/>
          </p:nvCxnSpPr>
          <p:spPr bwMode="auto">
            <a:xfrm flipV="1">
              <a:off x="6516216" y="5789616"/>
              <a:ext cx="0" cy="473769"/>
            </a:xfrm>
            <a:prstGeom prst="line">
              <a:avLst/>
            </a:prstGeom>
            <a:noFill/>
            <a:ln w="50800" algn="ctr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62 Conector recto"/>
            <p:cNvCxnSpPr>
              <a:cxnSpLocks noChangeShapeType="1"/>
            </p:cNvCxnSpPr>
            <p:nvPr/>
          </p:nvCxnSpPr>
          <p:spPr bwMode="auto">
            <a:xfrm flipV="1">
              <a:off x="5580112" y="5791151"/>
              <a:ext cx="0" cy="473769"/>
            </a:xfrm>
            <a:prstGeom prst="line">
              <a:avLst/>
            </a:prstGeom>
            <a:noFill/>
            <a:ln w="50800" algn="ctr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62 Conector recto"/>
            <p:cNvCxnSpPr>
              <a:cxnSpLocks noChangeShapeType="1"/>
            </p:cNvCxnSpPr>
            <p:nvPr/>
          </p:nvCxnSpPr>
          <p:spPr bwMode="auto">
            <a:xfrm flipV="1">
              <a:off x="3998578" y="5791151"/>
              <a:ext cx="0" cy="473769"/>
            </a:xfrm>
            <a:prstGeom prst="line">
              <a:avLst/>
            </a:prstGeom>
            <a:noFill/>
            <a:ln w="50800" algn="ctr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extBox 75"/>
            <p:cNvSpPr txBox="1"/>
            <p:nvPr/>
          </p:nvSpPr>
          <p:spPr>
            <a:xfrm>
              <a:off x="7696231" y="5791151"/>
              <a:ext cx="121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r>
                <a:rPr lang="en-GB" sz="2400" dirty="0" smtClean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 fault</a:t>
              </a:r>
              <a:endParaRPr lang="en-GB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75024" y="4451516"/>
            <a:ext cx="2839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GB" alt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necessarily WF</a:t>
            </a:r>
            <a:r>
              <a:rPr lang="en-GB" altLang="en-US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GB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28" y="54694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Witness of WF-</a:t>
            </a:r>
            <a:r>
              <a:rPr lang="en-GB" sz="40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undiagnosability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pPr/>
              <a:t>12</a:t>
            </a:fld>
            <a:r>
              <a:rPr lang="en-GB" smtClean="0"/>
              <a:t>/15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56" y="2903362"/>
            <a:ext cx="3384376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3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case for WF-diagnosability</a:t>
            </a:r>
            <a:endParaRPr lang="el-G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13</a:t>
            </a:fld>
            <a:r>
              <a:rPr lang="en-GB" dirty="0" smtClean="0"/>
              <a:t> /23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simplify the notion of witness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non-WF faults: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4 Conector recto de flecha"/>
          <p:cNvCxnSpPr>
            <a:cxnSpLocks noChangeShapeType="1"/>
          </p:cNvCxnSpPr>
          <p:nvPr/>
        </p:nvCxnSpPr>
        <p:spPr bwMode="auto">
          <a:xfrm>
            <a:off x="1274072" y="3633152"/>
            <a:ext cx="5249747" cy="19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5 Conector recto de flecha"/>
          <p:cNvCxnSpPr>
            <a:cxnSpLocks noChangeShapeType="1"/>
          </p:cNvCxnSpPr>
          <p:nvPr/>
        </p:nvCxnSpPr>
        <p:spPr bwMode="auto">
          <a:xfrm>
            <a:off x="1274072" y="4828143"/>
            <a:ext cx="524974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13 Conector recto"/>
          <p:cNvCxnSpPr/>
          <p:nvPr/>
        </p:nvCxnSpPr>
        <p:spPr bwMode="auto">
          <a:xfrm>
            <a:off x="1987315" y="3342839"/>
            <a:ext cx="0" cy="1734940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62 Conector recto"/>
          <p:cNvCxnSpPr>
            <a:cxnSpLocks noChangeShapeType="1"/>
          </p:cNvCxnSpPr>
          <p:nvPr/>
        </p:nvCxnSpPr>
        <p:spPr bwMode="auto">
          <a:xfrm flipV="1">
            <a:off x="1562104" y="3381235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62 Conector recto"/>
          <p:cNvCxnSpPr>
            <a:cxnSpLocks noChangeShapeType="1"/>
          </p:cNvCxnSpPr>
          <p:nvPr/>
        </p:nvCxnSpPr>
        <p:spPr bwMode="auto">
          <a:xfrm flipV="1">
            <a:off x="2347355" y="3381881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62 Conector recto"/>
          <p:cNvCxnSpPr>
            <a:cxnSpLocks noChangeShapeType="1"/>
          </p:cNvCxnSpPr>
          <p:nvPr/>
        </p:nvCxnSpPr>
        <p:spPr bwMode="auto">
          <a:xfrm flipV="1">
            <a:off x="2635387" y="3387013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13 Conector recto"/>
          <p:cNvCxnSpPr/>
          <p:nvPr/>
        </p:nvCxnSpPr>
        <p:spPr bwMode="auto">
          <a:xfrm>
            <a:off x="2986331" y="3342839"/>
            <a:ext cx="0" cy="1712386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62 Conector recto"/>
          <p:cNvCxnSpPr>
            <a:cxnSpLocks noChangeShapeType="1"/>
          </p:cNvCxnSpPr>
          <p:nvPr/>
        </p:nvCxnSpPr>
        <p:spPr bwMode="auto">
          <a:xfrm flipV="1">
            <a:off x="3283459" y="338418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62 Conector recto"/>
          <p:cNvCxnSpPr>
            <a:cxnSpLocks noChangeShapeType="1"/>
          </p:cNvCxnSpPr>
          <p:nvPr/>
        </p:nvCxnSpPr>
        <p:spPr bwMode="auto">
          <a:xfrm flipV="1">
            <a:off x="3571491" y="3384183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13 Conector recto"/>
          <p:cNvCxnSpPr/>
          <p:nvPr/>
        </p:nvCxnSpPr>
        <p:spPr bwMode="auto">
          <a:xfrm>
            <a:off x="3859523" y="3342839"/>
            <a:ext cx="0" cy="537668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62 Conector recto"/>
          <p:cNvCxnSpPr>
            <a:cxnSpLocks noChangeShapeType="1"/>
          </p:cNvCxnSpPr>
          <p:nvPr/>
        </p:nvCxnSpPr>
        <p:spPr bwMode="auto">
          <a:xfrm flipV="1">
            <a:off x="4219563" y="338123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62 Conector recto"/>
          <p:cNvCxnSpPr>
            <a:cxnSpLocks noChangeShapeType="1"/>
          </p:cNvCxnSpPr>
          <p:nvPr/>
        </p:nvCxnSpPr>
        <p:spPr bwMode="auto">
          <a:xfrm flipV="1">
            <a:off x="4507595" y="3381233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62 Conector recto"/>
          <p:cNvCxnSpPr>
            <a:cxnSpLocks noChangeShapeType="1"/>
          </p:cNvCxnSpPr>
          <p:nvPr/>
        </p:nvCxnSpPr>
        <p:spPr bwMode="auto">
          <a:xfrm flipV="1">
            <a:off x="1771291" y="4576578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13 Conector recto"/>
          <p:cNvCxnSpPr/>
          <p:nvPr/>
        </p:nvCxnSpPr>
        <p:spPr bwMode="auto">
          <a:xfrm>
            <a:off x="5155667" y="3342839"/>
            <a:ext cx="0" cy="1734940"/>
          </a:xfrm>
          <a:prstGeom prst="line">
            <a:avLst/>
          </a:prstGeom>
          <a:solidFill>
            <a:srgbClr val="00B8FF"/>
          </a:solidFill>
          <a:ln w="177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62 Conector recto"/>
          <p:cNvCxnSpPr>
            <a:cxnSpLocks noChangeShapeType="1"/>
          </p:cNvCxnSpPr>
          <p:nvPr/>
        </p:nvCxnSpPr>
        <p:spPr bwMode="auto">
          <a:xfrm flipV="1">
            <a:off x="5793454" y="3383932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62 Conector recto"/>
          <p:cNvCxnSpPr>
            <a:cxnSpLocks noChangeShapeType="1"/>
          </p:cNvCxnSpPr>
          <p:nvPr/>
        </p:nvCxnSpPr>
        <p:spPr bwMode="auto">
          <a:xfrm flipV="1">
            <a:off x="6091771" y="4576578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6498817" y="3522707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 smtClean="0">
                <a:sym typeface="Symbol" pitchFamily="16" charset="2"/>
              </a:rPr>
              <a:t>∞</a:t>
            </a:r>
            <a:r>
              <a:rPr lang="en-GB" altLang="en-US" sz="2400" baseline="30000" dirty="0" smtClean="0">
                <a:solidFill>
                  <a:srgbClr val="C00000"/>
                </a:solidFill>
                <a:sym typeface="Symbol" pitchFamily="16" charset="2"/>
              </a:rPr>
              <a:t>WF</a:t>
            </a:r>
            <a:endParaRPr lang="en-GB" altLang="en-US" sz="24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819" y="4695527"/>
            <a:ext cx="452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 smtClean="0">
                <a:sym typeface="Symbol" pitchFamily="16" charset="2"/>
              </a:rPr>
              <a:t>∞</a:t>
            </a:r>
            <a:endParaRPr lang="en-GB" altLang="en-US" sz="2400" dirty="0">
              <a:solidFill>
                <a:srgbClr val="C00000"/>
              </a:solidFill>
            </a:endParaRPr>
          </a:p>
        </p:txBody>
      </p:sp>
      <p:cxnSp>
        <p:nvCxnSpPr>
          <p:cNvPr id="24" name="62 Conector recto"/>
          <p:cNvCxnSpPr>
            <a:cxnSpLocks noChangeShapeType="1"/>
          </p:cNvCxnSpPr>
          <p:nvPr/>
        </p:nvCxnSpPr>
        <p:spPr bwMode="auto">
          <a:xfrm flipV="1">
            <a:off x="1555267" y="4578507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62 Conector recto"/>
          <p:cNvCxnSpPr>
            <a:cxnSpLocks noChangeShapeType="1"/>
          </p:cNvCxnSpPr>
          <p:nvPr/>
        </p:nvCxnSpPr>
        <p:spPr bwMode="auto">
          <a:xfrm flipV="1">
            <a:off x="2340518" y="4579153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62 Conector recto"/>
          <p:cNvCxnSpPr>
            <a:cxnSpLocks noChangeShapeType="1"/>
          </p:cNvCxnSpPr>
          <p:nvPr/>
        </p:nvCxnSpPr>
        <p:spPr bwMode="auto">
          <a:xfrm flipV="1">
            <a:off x="2628550" y="4584285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62 Conector recto"/>
          <p:cNvCxnSpPr>
            <a:cxnSpLocks noChangeShapeType="1"/>
          </p:cNvCxnSpPr>
          <p:nvPr/>
        </p:nvCxnSpPr>
        <p:spPr bwMode="auto">
          <a:xfrm flipV="1">
            <a:off x="3276622" y="4581456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62 Conector recto"/>
          <p:cNvCxnSpPr>
            <a:cxnSpLocks noChangeShapeType="1"/>
          </p:cNvCxnSpPr>
          <p:nvPr/>
        </p:nvCxnSpPr>
        <p:spPr bwMode="auto">
          <a:xfrm flipV="1">
            <a:off x="3919548" y="458211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62 Conector recto"/>
          <p:cNvCxnSpPr>
            <a:cxnSpLocks noChangeShapeType="1"/>
          </p:cNvCxnSpPr>
          <p:nvPr/>
        </p:nvCxnSpPr>
        <p:spPr bwMode="auto">
          <a:xfrm flipV="1">
            <a:off x="4212726" y="4578506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62 Conector recto"/>
          <p:cNvCxnSpPr>
            <a:cxnSpLocks noChangeShapeType="1"/>
          </p:cNvCxnSpPr>
          <p:nvPr/>
        </p:nvCxnSpPr>
        <p:spPr bwMode="auto">
          <a:xfrm flipV="1">
            <a:off x="4500758" y="4578505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62 Conector recto"/>
          <p:cNvCxnSpPr>
            <a:cxnSpLocks noChangeShapeType="1"/>
          </p:cNvCxnSpPr>
          <p:nvPr/>
        </p:nvCxnSpPr>
        <p:spPr bwMode="auto">
          <a:xfrm flipV="1">
            <a:off x="4788790" y="458120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62 Conector recto"/>
          <p:cNvCxnSpPr>
            <a:cxnSpLocks noChangeShapeType="1"/>
          </p:cNvCxnSpPr>
          <p:nvPr/>
        </p:nvCxnSpPr>
        <p:spPr bwMode="auto">
          <a:xfrm flipV="1">
            <a:off x="5508870" y="4581456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62 Conector recto"/>
          <p:cNvCxnSpPr>
            <a:cxnSpLocks noChangeShapeType="1"/>
          </p:cNvCxnSpPr>
          <p:nvPr/>
        </p:nvCxnSpPr>
        <p:spPr bwMode="auto">
          <a:xfrm flipV="1">
            <a:off x="5796902" y="4578504"/>
            <a:ext cx="0" cy="473769"/>
          </a:xfrm>
          <a:prstGeom prst="line">
            <a:avLst/>
          </a:prstGeom>
          <a:noFill/>
          <a:ln w="50800" algn="ctr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6328413" y="4178321"/>
            <a:ext cx="3738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600" dirty="0">
                <a:solidFill>
                  <a:srgbClr val="000000"/>
                </a:solidFill>
                <a:latin typeface="DejaVu Sans" charset="0"/>
              </a:rPr>
              <a:t>ρ</a:t>
            </a:r>
            <a:endParaRPr lang="en-GB" sz="2600" dirty="0"/>
          </a:p>
        </p:txBody>
      </p:sp>
      <p:sp>
        <p:nvSpPr>
          <p:cNvPr id="39" name="Rectangle 38"/>
          <p:cNvSpPr/>
          <p:nvPr/>
        </p:nvSpPr>
        <p:spPr>
          <a:xfrm>
            <a:off x="6306296" y="3068960"/>
            <a:ext cx="3850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600" i="1" dirty="0">
                <a:solidFill>
                  <a:srgbClr val="000000"/>
                </a:solidFill>
                <a:latin typeface="DejaVu Sans" charset="0"/>
              </a:rPr>
              <a:t>σ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099883" y="4532193"/>
            <a:ext cx="121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fault</a:t>
            </a:r>
            <a:endParaRPr lang="en-GB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3040" y="4181018"/>
            <a:ext cx="2395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GB" altLang="en-US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necessarily WF</a:t>
            </a:r>
            <a:r>
              <a:rPr lang="en-GB" altLang="en-US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GB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of WF-diagnosability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" y="1916832"/>
            <a:ext cx="8939336" cy="3240360"/>
          </a:xfrm>
        </p:spPr>
        <p:txBody>
          <a:bodyPr>
            <a:noAutofit/>
          </a:bodyPr>
          <a:lstStyle/>
          <a:p>
            <a:pPr>
              <a:buClr>
                <a:srgbClr val="0A6A6C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Assume bounded LPN with non-WF faults</a:t>
            </a:r>
          </a:p>
          <a:p>
            <a:pPr>
              <a:buClr>
                <a:srgbClr val="0A6A6C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 another bounded LPN called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verifier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which</a:t>
            </a:r>
          </a:p>
          <a:p>
            <a:pPr marL="0" indent="0">
              <a:buClr>
                <a:srgbClr val="0A6A6C"/>
              </a:buClr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consists of the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fault tracking net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Clr>
                <a:srgbClr val="0A6A6C"/>
              </a:buClr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a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LTL-X property on WF executions of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verifier</a:t>
            </a:r>
            <a:endParaRPr lang="el-GR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4861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14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3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Fault</a:t>
            </a:r>
            <a:r>
              <a:rPr lang="en-GB" sz="5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tracking net N</a:t>
            </a:r>
            <a:r>
              <a:rPr lang="en-GB" sz="4000" baseline="30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</a:t>
            </a:r>
            <a:endParaRPr lang="el-G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15</a:t>
            </a:fld>
            <a:r>
              <a:rPr lang="en-GB" dirty="0" smtClean="0"/>
              <a:t> /23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7342"/>
            <a:ext cx="34671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0667"/>
            <a:ext cx="39147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0667"/>
            <a:ext cx="39147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0667"/>
            <a:ext cx="47815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7223" y="2461203"/>
                <a:ext cx="4999273" cy="230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A6A6C"/>
                  </a:buClr>
                </a:pP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WF-</a:t>
                </a:r>
                <a:r>
                  <a:rPr lang="en-US" sz="2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diagnosability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of the original net</a:t>
                </a:r>
                <a:r>
                  <a:rPr lang="en-US" sz="24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can be formulated as a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fixed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LTL-X formula on the verifier</a:t>
                </a:r>
                <a:r>
                  <a:rPr lang="en-US" sz="24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that has to be checked for WF executions only:</a:t>
                </a:r>
              </a:p>
              <a:p>
                <a:pPr>
                  <a:buClr>
                    <a:srgbClr val="0A6A6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diag</m:t>
                      </m:r>
                      <m:r>
                        <m:rPr>
                          <m:nor/>
                        </m:rPr>
                        <a:rPr lang="en-US" sz="2000" i="1" baseline="-25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WF</m:t>
                      </m:r>
                      <m:r>
                        <a:rPr lang="en-GB" sz="2000" b="0" i="1" baseline="-25000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≝</m:t>
                      </m:r>
                      <m:r>
                        <a:rPr lang="en-US" sz="2000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/>
                        </a:rPr>
                        <m:t></m:t>
                      </m:r>
                      <m:r>
                        <a:rPr lang="en-GB" sz="2000" b="0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000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dirty="0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∨</m:t>
                      </m:r>
                      <m:r>
                        <a:rPr lang="en-US" sz="2400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/>
                        </a:rPr>
                        <m:t></m:t>
                      </m:r>
                      <m:r>
                        <a:rPr lang="en-US" altLang="el-GR" sz="2000" i="1" dirty="0">
                          <a:latin typeface="Cambria Math"/>
                          <a:ea typeface="Cambria Math"/>
                        </a:rPr>
                        <m:t>¬</m:t>
                      </m:r>
                      <m:r>
                        <a:rPr lang="en-US" altLang="el-GR" sz="2000" i="1" dirty="0">
                          <a:latin typeface="Cambria Math"/>
                          <a:ea typeface="Cambria Math"/>
                        </a:rPr>
                        <m:t>𝑠𝑡𝑢𝑏</m:t>
                      </m:r>
                      <m:r>
                        <a:rPr lang="en-US" altLang="el-GR" sz="2000" i="1" dirty="0">
                          <a:latin typeface="Cambria Math"/>
                          <a:ea typeface="Cambria Math"/>
                        </a:rPr>
                        <m:t>_</m:t>
                      </m:r>
                      <m:r>
                        <a:rPr lang="en-US" altLang="el-GR" sz="2000" i="1" dirty="0">
                          <a:latin typeface="Cambria Math"/>
                          <a:ea typeface="Cambria Math"/>
                        </a:rPr>
                        <m:t>𝑚𝑜𝑛𝑖𝑡𝑜𝑟</m:t>
                      </m:r>
                    </m:oMath>
                  </m:oMathPara>
                </a14:m>
                <a:endParaRPr lang="el-GR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223" y="2461203"/>
                <a:ext cx="4999273" cy="2302425"/>
              </a:xfrm>
              <a:prstGeom prst="rect">
                <a:avLst/>
              </a:prstGeom>
              <a:blipFill rotWithShape="1">
                <a:blip r:embed="rId2"/>
                <a:stretch>
                  <a:fillRect l="-1829" t="-2122" b="-1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Verifier</a:t>
            </a:r>
            <a:endParaRPr lang="el-GR" sz="4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16</a:t>
            </a:fld>
            <a:r>
              <a:rPr lang="en-GB" dirty="0" smtClean="0"/>
              <a:t> /23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723463" cy="206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2" y="2565144"/>
            <a:ext cx="3720055" cy="389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2" y="2568328"/>
            <a:ext cx="3926310" cy="389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680630" y="5647495"/>
            <a:ext cx="504057" cy="244833"/>
            <a:chOff x="5868144" y="5841268"/>
            <a:chExt cx="504057" cy="24483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868144" y="5841268"/>
              <a:ext cx="504057" cy="24483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868144" y="5841268"/>
              <a:ext cx="504057" cy="24483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5098"/>
            <a:ext cx="3929719" cy="38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 of the method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A6A6C"/>
              </a:buClr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PN model checker supporting WF and LTL-X can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</a:p>
          <a:p>
            <a:pPr>
              <a:buClr>
                <a:srgbClr val="0A6A6C"/>
              </a:buClr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exploit the modular structure of the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verifier (it is a synchronous product of two nets)</a:t>
            </a:r>
          </a:p>
          <a:p>
            <a:pPr>
              <a:buClr>
                <a:srgbClr val="0A6A6C"/>
              </a:buClr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easily be extended to high-level PNs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17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5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OMM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 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benchmark (high-level PN)</a:t>
            </a:r>
            <a:endParaRPr lang="el-G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18</a:t>
            </a:fld>
            <a:r>
              <a:rPr lang="en-GB" dirty="0" smtClean="0"/>
              <a:t> /23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792908" cy="41764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</p:pic>
      <p:sp>
        <p:nvSpPr>
          <p:cNvPr id="4" name="Rounded Rectangle 3"/>
          <p:cNvSpPr/>
          <p:nvPr/>
        </p:nvSpPr>
        <p:spPr>
          <a:xfrm>
            <a:off x="3059832" y="4077072"/>
            <a:ext cx="3024336" cy="237626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56176" y="5013176"/>
            <a:ext cx="147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Commutator</a:t>
            </a:r>
            <a:endParaRPr lang="en-GB" dirty="0" smtClean="0"/>
          </a:p>
          <a:p>
            <a:r>
              <a:rPr lang="en-GB" dirty="0" smtClean="0"/>
              <a:t>boxes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145536" y="1935120"/>
            <a:ext cx="2372856" cy="199793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652120" y="2564904"/>
            <a:ext cx="11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Inspector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36" y="2817504"/>
            <a:ext cx="47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5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OMM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 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verifier (high-level PN)</a:t>
            </a:r>
            <a:endParaRPr lang="el-GR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19</a:t>
            </a:fld>
            <a:r>
              <a:rPr lang="en-GB" dirty="0" smtClean="0"/>
              <a:t> /23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6670"/>
            <a:ext cx="4896544" cy="462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03" y="3891129"/>
            <a:ext cx="666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28" y="2780928"/>
            <a:ext cx="47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iagnosis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352" y="6453698"/>
            <a:ext cx="946448" cy="365125"/>
          </a:xfrm>
        </p:spPr>
        <p:txBody>
          <a:bodyPr/>
          <a:lstStyle/>
          <a:p>
            <a:r>
              <a:rPr lang="en-GB" dirty="0" smtClean="0"/>
              <a:t>2 /23</a:t>
            </a:r>
            <a:endParaRPr lang="en-GB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flipV="1">
            <a:off x="5398443" y="3726978"/>
            <a:ext cx="3143250" cy="1285875"/>
          </a:xfrm>
          <a:prstGeom prst="wedgeRectCallout">
            <a:avLst>
              <a:gd name="adj1" fmla="val -3231"/>
              <a:gd name="adj2" fmla="val 71653"/>
            </a:avLst>
          </a:prstGeom>
          <a:solidFill>
            <a:srgbClr val="C5EEFF"/>
          </a:solidFill>
          <a:ln w="9360">
            <a:solidFill>
              <a:srgbClr val="47CA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 alt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83568" y="2726853"/>
            <a:ext cx="1428750" cy="928688"/>
          </a:xfrm>
          <a:prstGeom prst="flowChartAlternateProcess">
            <a:avLst/>
          </a:prstGeom>
          <a:solidFill>
            <a:srgbClr val="33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3568" y="2798291"/>
            <a:ext cx="135413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n-US" dirty="0"/>
              <a:t>system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898505" y="2726853"/>
            <a:ext cx="1638300" cy="1006475"/>
            <a:chOff x="4050" y="1080"/>
            <a:chExt cx="1032" cy="634"/>
          </a:xfrm>
        </p:grpSpPr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4050" y="1080"/>
              <a:ext cx="1033" cy="447"/>
            </a:xfrm>
            <a:prstGeom prst="flowChartAlternateProcess">
              <a:avLst/>
            </a:prstGeom>
            <a:solidFill>
              <a:srgbClr val="33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 alt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050" y="1119"/>
              <a:ext cx="1033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Tahoma" pitchFamily="32" charset="0"/>
                  <a:cs typeface="Arial" charset="0"/>
                </a:defRPr>
              </a:lvl1pPr>
              <a:lvl2pPr eaLnBrk="0" hangingPunct="0">
                <a:spcBef>
                  <a:spcPts val="6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600">
                  <a:solidFill>
                    <a:srgbClr val="000000"/>
                  </a:solidFill>
                  <a:latin typeface="Tahoma" pitchFamily="32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ahoma" pitchFamily="32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itchFamily="32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itchFamily="32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itchFamily="32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itchFamily="32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itchFamily="32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Tahoma" pitchFamily="3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350"/>
                </a:spcBef>
                <a:buClrTx/>
                <a:buFontTx/>
                <a:buNone/>
              </a:pPr>
              <a:r>
                <a:rPr lang="en-US" altLang="en-US"/>
                <a:t>diagnosis</a:t>
              </a:r>
            </a:p>
          </p:txBody>
        </p:sp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71155" y="2336328"/>
            <a:ext cx="2139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n-US" sz="2400" dirty="0"/>
              <a:t>observations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2683818" y="2798291"/>
            <a:ext cx="2643187" cy="142875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262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 alt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939155" y="3195166"/>
            <a:ext cx="1030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faults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398443" y="3726978"/>
            <a:ext cx="31432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buClrTx/>
              <a:buFontTx/>
              <a:buNone/>
            </a:pPr>
            <a:r>
              <a:rPr lang="es-CL" altLang="en-US" sz="2400"/>
              <a:t>detection, localisation </a:t>
            </a:r>
          </a:p>
          <a:p>
            <a:pPr algn="ctr" eaLnBrk="1" hangingPunct="1">
              <a:spcBef>
                <a:spcPts val="350"/>
              </a:spcBef>
              <a:buClrTx/>
              <a:buFontTx/>
              <a:buNone/>
            </a:pPr>
            <a:r>
              <a:rPr lang="es-CL" altLang="en-US" sz="2400"/>
              <a:t>and identification </a:t>
            </a:r>
          </a:p>
          <a:p>
            <a:pPr algn="ctr" eaLnBrk="1" hangingPunct="1">
              <a:spcBef>
                <a:spcPts val="350"/>
              </a:spcBef>
              <a:buClrTx/>
              <a:buFontTx/>
              <a:buNone/>
            </a:pPr>
            <a:r>
              <a:rPr lang="es-CL" altLang="en-US" sz="2400"/>
              <a:t>of faults</a:t>
            </a: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flipH="1">
            <a:off x="2683818" y="3084041"/>
            <a:ext cx="2643187" cy="142875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2626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 alt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417002" y="3155478"/>
            <a:ext cx="113554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1pPr>
            <a:lvl2pPr eaLnBrk="0" hangingPunct="0"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 eaLnBrk="1" hangingPunct="1">
              <a:spcBef>
                <a:spcPts val="350"/>
              </a:spcBef>
              <a:buClrTx/>
              <a:buFontTx/>
              <a:buNone/>
            </a:pPr>
            <a:r>
              <a:rPr lang="en-US" altLang="en-US" sz="2400" dirty="0" smtClean="0"/>
              <a:t>actions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87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OMM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benchmark (high-level PN)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20</a:t>
            </a:fld>
            <a:r>
              <a:rPr lang="en-GB" dirty="0" smtClean="0"/>
              <a:t> /23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8" y="2132856"/>
            <a:ext cx="5750344" cy="393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19672" y="1880828"/>
            <a:ext cx="2520280" cy="419009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1647" y="3212976"/>
            <a:ext cx="147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Commutator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boxes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3968" y="1880828"/>
            <a:ext cx="1656184" cy="419009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11380" y="6237312"/>
            <a:ext cx="11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Inspector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84168" y="1880828"/>
            <a:ext cx="1440160" cy="4190096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108232" y="6228020"/>
            <a:ext cx="127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Technician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333" y="3215640"/>
            <a:ext cx="66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7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results (MARIA tool)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21</a:t>
            </a:fld>
            <a:r>
              <a:rPr lang="en-GB" dirty="0" smtClean="0"/>
              <a:t> /23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2606" r="2169" b="3331"/>
          <a:stretch/>
        </p:blipFill>
        <p:spPr bwMode="auto">
          <a:xfrm>
            <a:off x="869686" y="1817753"/>
            <a:ext cx="7404628" cy="470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3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results: summary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A6A6C"/>
              </a:buCl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benchmarks – had to create our own</a:t>
            </a:r>
          </a:p>
          <a:p>
            <a:pPr>
              <a:buClr>
                <a:srgbClr val="0A6A6C"/>
              </a:buCl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tools to compare with</a:t>
            </a:r>
          </a:p>
          <a:p>
            <a:pPr>
              <a:buClr>
                <a:srgbClr val="0A6A6C"/>
              </a:buCl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is feasible and efficient</a:t>
            </a:r>
          </a:p>
          <a:p>
            <a:pPr>
              <a:buClr>
                <a:srgbClr val="0A6A6C"/>
              </a:buClr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verified that WF is essential here – dropping WF constraints results in loss of diagnosability</a:t>
            </a:r>
          </a:p>
          <a:p>
            <a:pPr lvl="1">
              <a:buClr>
                <a:srgbClr val="0A6A6C"/>
              </a:buClr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 for </a:t>
            </a:r>
            <a:r>
              <a:rPr lang="en-GB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skip_reported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dirty="0" err="1" smtClean="0">
                <a:solidFill>
                  <a:srgbClr val="04617B">
                    <a:lumMod val="50000"/>
                  </a:srgbClr>
                </a:solidFill>
                <a:latin typeface="Copperplate Gothic Light" panose="020E05070202060204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CommBoxTech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22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4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A6A6C"/>
              </a:buCl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WF helps – more systems become diagnosable!</a:t>
            </a:r>
          </a:p>
          <a:p>
            <a:pPr>
              <a:buClr>
                <a:srgbClr val="0A6A6C"/>
              </a:buCl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Corrected the notion of WF-diagnosability</a:t>
            </a:r>
          </a:p>
          <a:p>
            <a:pPr>
              <a:buClr>
                <a:srgbClr val="0A6A6C"/>
              </a:buCl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Notion of a witness for the bounded PN, which can be simplified for the non-WF faults</a:t>
            </a:r>
          </a:p>
          <a:p>
            <a:pPr>
              <a:buClr>
                <a:srgbClr val="0A6A6C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ethod for verifying WF-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diagnosability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reduction to LTL-X</a:t>
            </a:r>
          </a:p>
          <a:p>
            <a:pPr>
              <a:buClr>
                <a:srgbClr val="0A6A6C"/>
              </a:buClr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Scalable benchmarks and experimental evaluation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23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5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389120"/>
          </a:xfrm>
        </p:spPr>
        <p:txBody>
          <a:bodyPr anchor="ctr" anchorCtr="1"/>
          <a:lstStyle/>
          <a:p>
            <a:pPr marL="0" indent="0" algn="ctr">
              <a:buNone/>
            </a:pPr>
            <a:endParaRPr lang="en-GB" dirty="0" smtClean="0">
              <a:latin typeface="Edwardian Script ITC" panose="030303020407070D0804" pitchFamily="66" charset="0"/>
            </a:endParaRPr>
          </a:p>
          <a:p>
            <a:pPr marL="0" indent="0" algn="ctr">
              <a:buNone/>
            </a:pPr>
            <a:r>
              <a:rPr lang="en-GB" sz="8800" b="1" dirty="0" smtClean="0">
                <a:solidFill>
                  <a:schemeClr val="accent2"/>
                </a:solidFill>
                <a:latin typeface="Edwardian Script ITC" panose="030303020407070D0804" pitchFamily="66" charset="0"/>
              </a:rPr>
              <a:t>Thank you!</a:t>
            </a:r>
          </a:p>
          <a:p>
            <a:pPr marL="0" indent="0" algn="ctr">
              <a:buNone/>
            </a:pPr>
            <a:r>
              <a:rPr lang="en-GB" sz="8800" b="1" dirty="0" smtClean="0">
                <a:solidFill>
                  <a:schemeClr val="accent2"/>
                </a:solidFill>
                <a:latin typeface="Edwardian Script ITC" panose="030303020407070D0804" pitchFamily="66" charset="0"/>
              </a:rPr>
              <a:t>Any questions?</a:t>
            </a:r>
            <a:endParaRPr lang="en-GB" sz="8800" b="1" dirty="0">
              <a:solidFill>
                <a:schemeClr val="accent2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pPr/>
              <a:t>24</a:t>
            </a:fld>
            <a:r>
              <a:rPr lang="en-GB" dirty="0" smtClean="0"/>
              <a:t>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1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Diagnosability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rgbClr val="10A0A4"/>
              </a:buClr>
            </a:pPr>
            <a:r>
              <a:rPr lang="en-GB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Diagnosability:</a:t>
            </a:r>
            <a:r>
              <a:rPr lang="en-GB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possibility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detecting faults by monitoring the visible behaviour of the system, i.e. a system is </a:t>
            </a:r>
            <a:r>
              <a:rPr lang="en-GB" sz="24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diagnosable</a:t>
            </a:r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an occurrence of a fault can be eventually detected by the observer</a:t>
            </a:r>
          </a:p>
          <a:p>
            <a:pPr>
              <a:buClr>
                <a:srgbClr val="10A0A4"/>
              </a:buClr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verifiable property of a system</a:t>
            </a:r>
          </a:p>
          <a:p>
            <a:pPr marL="0" indent="0">
              <a:buClr>
                <a:srgbClr val="10A0A4"/>
              </a:buClr>
              <a:buNone/>
            </a:pPr>
            <a:endParaRPr lang="en-GB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3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8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Witness of diagnosability violation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36" y="1943209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4864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0A0A4"/>
              </a:buClr>
              <a:buFont typeface="Wingdings 2"/>
              <a:buNone/>
            </a:pPr>
            <a:endParaRPr lang="en-GB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451100" y="2137519"/>
            <a:ext cx="3927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</a:rPr>
              <a:t>aa</a:t>
            </a:r>
            <a:r>
              <a:rPr lang="en-US" altLang="en-US" sz="3200" dirty="0">
                <a:solidFill>
                  <a:srgbClr val="0070C0"/>
                </a:solidFill>
              </a:rPr>
              <a:t>X</a:t>
            </a:r>
            <a:r>
              <a:rPr lang="en-US" altLang="en-US" sz="3200" dirty="0">
                <a:solidFill>
                  <a:srgbClr val="000000"/>
                </a:solidFill>
              </a:rPr>
              <a:t>cdac</a:t>
            </a:r>
            <a:r>
              <a:rPr lang="en-US" altLang="en-US" sz="3200" dirty="0">
                <a:solidFill>
                  <a:srgbClr val="0070C0"/>
                </a:solidFill>
              </a:rPr>
              <a:t>Y</a:t>
            </a:r>
            <a:r>
              <a:rPr lang="en-US" altLang="en-US" sz="3200" dirty="0">
                <a:solidFill>
                  <a:srgbClr val="000000"/>
                </a:solidFill>
              </a:rPr>
              <a:t>ddeaa</a:t>
            </a:r>
            <a:r>
              <a:rPr lang="en-US" altLang="en-US" sz="3200" dirty="0">
                <a:solidFill>
                  <a:srgbClr val="0070C0"/>
                </a:solidFill>
              </a:rPr>
              <a:t>Z</a:t>
            </a:r>
            <a:r>
              <a:rPr lang="en-US" altLang="en-US" sz="3200" dirty="0">
                <a:solidFill>
                  <a:srgbClr val="000000"/>
                </a:solidFill>
              </a:rPr>
              <a:t>cc…</a:t>
            </a:r>
            <a:endParaRPr lang="en-US" altLang="en-US" sz="3200" baseline="-25000" dirty="0">
              <a:solidFill>
                <a:schemeClr val="tx1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586163" y="3137644"/>
            <a:ext cx="1222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</a:rPr>
              <a:t>XYZ</a:t>
            </a:r>
            <a:r>
              <a:rPr lang="en-US" altLang="en-US" sz="3200" dirty="0">
                <a:solidFill>
                  <a:srgbClr val="000000"/>
                </a:solidFill>
              </a:rPr>
              <a:t>…</a:t>
            </a:r>
            <a:endParaRPr lang="en-US" altLang="en-US" sz="3200" baseline="-25000" dirty="0">
              <a:solidFill>
                <a:schemeClr val="tx1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6338" y="4137769"/>
            <a:ext cx="38941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ahoma" pitchFamily="32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>
                <a:solidFill>
                  <a:srgbClr val="000000"/>
                </a:solidFill>
              </a:rPr>
              <a:t>cca</a:t>
            </a:r>
            <a:r>
              <a:rPr lang="en-US" altLang="en-US" sz="3200">
                <a:solidFill>
                  <a:srgbClr val="0070C0"/>
                </a:solidFill>
              </a:rPr>
              <a:t>X</a:t>
            </a:r>
            <a:r>
              <a:rPr lang="en-US" altLang="en-US" sz="3200">
                <a:solidFill>
                  <a:srgbClr val="000000"/>
                </a:solidFill>
              </a:rPr>
              <a:t>d</a:t>
            </a:r>
            <a:r>
              <a:rPr lang="en-US" altLang="en-US" sz="3200">
                <a:solidFill>
                  <a:srgbClr val="0070C0"/>
                </a:solidFill>
              </a:rPr>
              <a:t>Y</a:t>
            </a:r>
            <a:r>
              <a:rPr lang="en-US" altLang="en-US" sz="3200" b="1">
                <a:solidFill>
                  <a:srgbClr val="C00000"/>
                </a:solidFill>
              </a:rPr>
              <a:t>f</a:t>
            </a:r>
            <a:r>
              <a:rPr lang="en-US" altLang="en-US" sz="3200">
                <a:solidFill>
                  <a:srgbClr val="000000"/>
                </a:solidFill>
              </a:rPr>
              <a:t>adeaaa</a:t>
            </a:r>
            <a:r>
              <a:rPr lang="en-US" altLang="en-US" sz="3200">
                <a:solidFill>
                  <a:srgbClr val="0070C0"/>
                </a:solidFill>
              </a:rPr>
              <a:t>Z</a:t>
            </a:r>
            <a:r>
              <a:rPr lang="en-US" altLang="en-US" sz="3200">
                <a:solidFill>
                  <a:srgbClr val="000000"/>
                </a:solidFill>
              </a:rPr>
              <a:t>ee…</a:t>
            </a:r>
            <a:endParaRPr lang="en-US" altLang="en-US" sz="3200" baseline="-25000">
              <a:solidFill>
                <a:schemeClr val="tx1"/>
              </a:solidFill>
            </a:endParaRPr>
          </a:p>
        </p:txBody>
      </p:sp>
      <p:sp>
        <p:nvSpPr>
          <p:cNvPr id="13" name="14 Flecha abajo"/>
          <p:cNvSpPr>
            <a:spLocks noChangeArrowheads="1"/>
          </p:cNvSpPr>
          <p:nvPr/>
        </p:nvSpPr>
        <p:spPr bwMode="auto">
          <a:xfrm>
            <a:off x="4000500" y="2709019"/>
            <a:ext cx="285750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 altLang="en-US"/>
          </a:p>
        </p:txBody>
      </p:sp>
      <p:sp>
        <p:nvSpPr>
          <p:cNvPr id="14" name="16 Flecha arriba"/>
          <p:cNvSpPr>
            <a:spLocks noChangeArrowheads="1"/>
          </p:cNvSpPr>
          <p:nvPr/>
        </p:nvSpPr>
        <p:spPr bwMode="auto">
          <a:xfrm>
            <a:off x="4000500" y="3709144"/>
            <a:ext cx="285750" cy="4286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16216" y="220037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fault</a:t>
            </a:r>
            <a:endParaRPr lang="en-GB" sz="2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738" y="313764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Infinite executions</a:t>
            </a:r>
            <a:endParaRPr lang="en-GB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31640" y="2662038"/>
            <a:ext cx="936104" cy="334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31640" y="4044058"/>
            <a:ext cx="936104" cy="38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4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3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model &amp; example</a:t>
            </a:r>
            <a:endParaRPr lang="en-GB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7363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216000" defTabSz="936000">
              <a:lnSpc>
                <a:spcPct val="120000"/>
              </a:lnSpc>
              <a:spcBef>
                <a:spcPts val="0"/>
              </a:spcBef>
              <a:buClr>
                <a:srgbClr val="10A0A4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sz="2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Labelled Petri net:</a:t>
            </a:r>
            <a:r>
              <a:rPr lang="en-GB" altLang="en-US" sz="2600" dirty="0">
                <a:solidFill>
                  <a:srgbClr val="000000"/>
                </a:solidFill>
              </a:rPr>
              <a:t> </a:t>
            </a:r>
            <a:r>
              <a:rPr lang="en-GB" altLang="en-US" sz="2600" dirty="0">
                <a:solidFill>
                  <a:srgbClr val="000000"/>
                </a:solidFill>
                <a:latin typeface="DejaVu Sans" charset="0"/>
              </a:rPr>
              <a:t>ℓ : T → O </a:t>
            </a:r>
            <a:r>
              <a:rPr lang="fr-FR" altLang="en-US" sz="2600" dirty="0">
                <a:solidFill>
                  <a:srgbClr val="000000"/>
                </a:solidFill>
                <a:latin typeface="Symbol" pitchFamily="16" charset="2"/>
              </a:rPr>
              <a:t></a:t>
            </a:r>
            <a:r>
              <a:rPr lang="en-GB" altLang="en-US" sz="2600" dirty="0">
                <a:solidFill>
                  <a:srgbClr val="000000"/>
                </a:solidFill>
                <a:latin typeface="DejaVu Sans" charset="0"/>
              </a:rPr>
              <a:t> {</a:t>
            </a:r>
            <a:r>
              <a:rPr lang="en-GB" altLang="en-US" sz="2600" dirty="0">
                <a:solidFill>
                  <a:srgbClr val="000000"/>
                </a:solidFill>
                <a:latin typeface="DejaVu Sans" charset="0"/>
                <a:sym typeface="Symbol"/>
              </a:rPr>
              <a:t></a:t>
            </a:r>
            <a:r>
              <a:rPr lang="en-GB" altLang="en-US" sz="2600" dirty="0">
                <a:solidFill>
                  <a:srgbClr val="000000"/>
                </a:solidFill>
                <a:latin typeface="DejaVu Sans" charset="0"/>
              </a:rPr>
              <a:t>}</a:t>
            </a:r>
          </a:p>
          <a:p>
            <a:pPr marL="457200" lvl="1" indent="-216000" defTabSz="936000">
              <a:lnSpc>
                <a:spcPct val="120000"/>
              </a:lnSpc>
              <a:spcBef>
                <a:spcPts val="0"/>
              </a:spcBef>
              <a:buClr>
                <a:srgbClr val="10A0A4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sz="2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of faults </a:t>
            </a:r>
            <a:r>
              <a:rPr lang="en-GB" altLang="en-US" sz="2600" dirty="0">
                <a:solidFill>
                  <a:srgbClr val="000000"/>
                </a:solidFill>
                <a:latin typeface="DejaVu Sans" charset="0"/>
              </a:rPr>
              <a:t>F</a:t>
            </a:r>
            <a:r>
              <a:rPr lang="en-GB" altLang="en-US" sz="2600" dirty="0" smtClean="0">
                <a:solidFill>
                  <a:srgbClr val="000000"/>
                </a:solidFill>
              </a:rPr>
              <a:t> </a:t>
            </a:r>
            <a:r>
              <a:rPr lang="fr-FR" altLang="en-US" sz="2600" dirty="0">
                <a:solidFill>
                  <a:srgbClr val="000000"/>
                </a:solidFill>
                <a:latin typeface="Symbol" pitchFamily="16" charset="2"/>
              </a:rPr>
              <a:t></a:t>
            </a:r>
            <a:r>
              <a:rPr lang="en-GB" altLang="en-US" sz="2600" dirty="0">
                <a:solidFill>
                  <a:srgbClr val="000000"/>
                </a:solidFill>
                <a:latin typeface="DejaVu Sans" charset="0"/>
              </a:rPr>
              <a:t> T</a:t>
            </a:r>
          </a:p>
          <a:p>
            <a:pPr marL="457200" lvl="1" indent="-216000" defTabSz="936000">
              <a:lnSpc>
                <a:spcPct val="120000"/>
              </a:lnSpc>
              <a:spcBef>
                <a:spcPts val="0"/>
              </a:spcBef>
              <a:buClr>
                <a:srgbClr val="10A0A4"/>
              </a:buClr>
              <a:buSzTx/>
              <a:buFont typeface="Arial" panose="020B0604020202020204" pitchFamily="34" charset="0"/>
              <a:buChar char="•"/>
            </a:pPr>
            <a:r>
              <a:rPr lang="en-GB" altLang="en-US" sz="2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Assumptions:</a:t>
            </a:r>
          </a:p>
          <a:p>
            <a:pPr marL="858420" lvl="2" indent="-342900" defTabSz="936000">
              <a:lnSpc>
                <a:spcPct val="120000"/>
              </a:lnSpc>
              <a:spcBef>
                <a:spcPts val="0"/>
              </a:spcBef>
              <a:buClr>
                <a:srgbClr val="10A0A4"/>
              </a:buClr>
              <a:buSzTx/>
              <a:buFont typeface="Wingdings" panose="05000000000000000000" pitchFamily="2" charset="2"/>
              <a:buChar char="§"/>
            </a:pPr>
            <a:r>
              <a:rPr lang="en-GB" altLang="en-US" sz="2300" dirty="0" smtClean="0">
                <a:solidFill>
                  <a:srgbClr val="000000"/>
                </a:solidFill>
                <a:latin typeface="DejaVu Sans" charset="0"/>
              </a:rPr>
              <a:t>ℓ(F</a:t>
            </a:r>
            <a:r>
              <a:rPr lang="en-GB" altLang="en-US" sz="2300" dirty="0">
                <a:solidFill>
                  <a:srgbClr val="000000"/>
                </a:solidFill>
                <a:latin typeface="DejaVu Sans" charset="0"/>
              </a:rPr>
              <a:t>)={</a:t>
            </a:r>
            <a:r>
              <a:rPr lang="en-GB" altLang="en-US" sz="2300" dirty="0">
                <a:solidFill>
                  <a:srgbClr val="000000"/>
                </a:solidFill>
                <a:latin typeface="DejaVu Sans" charset="0"/>
                <a:sym typeface="Symbol"/>
              </a:rPr>
              <a:t></a:t>
            </a:r>
            <a:r>
              <a:rPr lang="en-GB" altLang="en-US" sz="2300" dirty="0" smtClean="0">
                <a:solidFill>
                  <a:srgbClr val="000000"/>
                </a:solidFill>
                <a:latin typeface="DejaVu Sans" charset="0"/>
              </a:rPr>
              <a:t>}</a:t>
            </a:r>
          </a:p>
          <a:p>
            <a:pPr marL="858420" lvl="2" indent="-342900" defTabSz="936000">
              <a:lnSpc>
                <a:spcPct val="120000"/>
              </a:lnSpc>
              <a:spcBef>
                <a:spcPts val="0"/>
              </a:spcBef>
              <a:buClr>
                <a:srgbClr val="10A0A4"/>
              </a:buClr>
              <a:buSzTx/>
              <a:buFont typeface="Wingdings" panose="05000000000000000000" pitchFamily="2" charset="2"/>
              <a:buChar char="§"/>
            </a:pPr>
            <a:r>
              <a:rPr lang="en-GB" altLang="en-US" sz="2300" dirty="0" smtClean="0">
                <a:solidFill>
                  <a:srgbClr val="000000"/>
                </a:solidFill>
                <a:latin typeface="DejaVu Sans" charset="0"/>
              </a:rPr>
              <a:t>no deadlocks/divergence</a:t>
            </a:r>
            <a:endParaRPr lang="en-GB" altLang="en-US" sz="2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5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9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7363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Witness</a:t>
            </a:r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undiagnosability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t</a:t>
            </a:r>
            <a:r>
              <a:rPr lang="en-GB" sz="2800" baseline="-25000" dirty="0" smtClean="0">
                <a:solidFill>
                  <a:srgbClr val="FF0000"/>
                </a:solidFill>
              </a:rPr>
              <a:t>2</a:t>
            </a:r>
            <a:r>
              <a:rPr lang="en-GB" sz="2800" dirty="0" smtClean="0">
                <a:solidFill>
                  <a:schemeClr val="accent6"/>
                </a:solidFill>
              </a:rPr>
              <a:t>t</a:t>
            </a:r>
            <a:r>
              <a:rPr lang="en-GB" sz="2800" baseline="-25000" dirty="0" smtClean="0">
                <a:solidFill>
                  <a:schemeClr val="accent6"/>
                </a:solidFill>
              </a:rPr>
              <a:t>5</a:t>
            </a:r>
            <a:r>
              <a:rPr lang="el-GR" sz="2800" baseline="30000" dirty="0" smtClean="0">
                <a:solidFill>
                  <a:srgbClr val="0070C0"/>
                </a:solidFill>
              </a:rPr>
              <a:t>ω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contains a fault, but cannot be distinguished from </a:t>
            </a:r>
            <a:r>
              <a:rPr lang="en-GB" sz="2800" dirty="0">
                <a:solidFill>
                  <a:schemeClr val="accent6"/>
                </a:solidFill>
              </a:rPr>
              <a:t>t</a:t>
            </a:r>
            <a:r>
              <a:rPr lang="en-GB" sz="2800" baseline="-25000" dirty="0">
                <a:solidFill>
                  <a:schemeClr val="accent6"/>
                </a:solidFill>
              </a:rPr>
              <a:t>5</a:t>
            </a:r>
            <a:r>
              <a:rPr lang="el-GR" sz="2800" baseline="30000" dirty="0">
                <a:solidFill>
                  <a:srgbClr val="0070C0"/>
                </a:solidFill>
              </a:rPr>
              <a:t>ω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</a:t>
            </a:r>
            <a:r>
              <a:rPr lang="en-GB" sz="2800" dirty="0" smtClean="0">
                <a:solidFill>
                  <a:schemeClr val="accent6"/>
                </a:solidFill>
              </a:rPr>
              <a:t>t</a:t>
            </a:r>
            <a:r>
              <a:rPr lang="en-GB" sz="2800" baseline="-25000" dirty="0" smtClean="0">
                <a:solidFill>
                  <a:schemeClr val="accent6"/>
                </a:solidFill>
              </a:rPr>
              <a:t>3</a:t>
            </a:r>
            <a:r>
              <a:rPr lang="en-GB" sz="2800" dirty="0" smtClean="0">
                <a:solidFill>
                  <a:srgbClr val="92D050"/>
                </a:solidFill>
              </a:rPr>
              <a:t>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perpetually ignored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diagnosable if </a:t>
            </a:r>
            <a:r>
              <a:rPr lang="en-GB" sz="2800" dirty="0" smtClean="0">
                <a:solidFill>
                  <a:schemeClr val="accent6"/>
                </a:solidFill>
              </a:rPr>
              <a:t>t</a:t>
            </a:r>
            <a:r>
              <a:rPr lang="en-GB" sz="2800" baseline="-25000" dirty="0" smtClean="0">
                <a:solidFill>
                  <a:schemeClr val="accent6"/>
                </a:solidFill>
              </a:rPr>
              <a:t>5</a:t>
            </a:r>
            <a:r>
              <a:rPr lang="en-GB" sz="2400" baseline="-25000" dirty="0" smtClean="0">
                <a:solidFill>
                  <a:schemeClr val="accent6"/>
                </a:solidFill>
              </a:rPr>
              <a:t>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removed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Pathology: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unrelated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concurrent activity makes a PN </a:t>
            </a:r>
            <a:r>
              <a:rPr lang="en-GB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undiagnosable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pPr/>
              <a:t>6</a:t>
            </a:fld>
            <a:r>
              <a:rPr lang="en-GB" dirty="0" smtClean="0"/>
              <a:t>/23</a:t>
            </a:r>
            <a:endParaRPr lang="en-GB" dirty="0"/>
          </a:p>
        </p:txBody>
      </p:sp>
      <p:cxnSp>
        <p:nvCxnSpPr>
          <p:cNvPr id="5" name="4 Conector recto de flecha"/>
          <p:cNvCxnSpPr>
            <a:cxnSpLocks noChangeShapeType="1"/>
          </p:cNvCxnSpPr>
          <p:nvPr/>
        </p:nvCxnSpPr>
        <p:spPr bwMode="auto">
          <a:xfrm>
            <a:off x="611560" y="2459053"/>
            <a:ext cx="5249747" cy="198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5 Conector recto de flecha"/>
          <p:cNvCxnSpPr>
            <a:cxnSpLocks noChangeShapeType="1"/>
          </p:cNvCxnSpPr>
          <p:nvPr/>
        </p:nvCxnSpPr>
        <p:spPr bwMode="auto">
          <a:xfrm>
            <a:off x="611560" y="3654044"/>
            <a:ext cx="5249747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63 Grupo"/>
          <p:cNvGrpSpPr>
            <a:grpSpLocks/>
          </p:cNvGrpSpPr>
          <p:nvPr/>
        </p:nvGrpSpPr>
        <p:grpSpPr bwMode="auto">
          <a:xfrm>
            <a:off x="1163660" y="1520444"/>
            <a:ext cx="2105359" cy="2376488"/>
            <a:chOff x="1304925" y="1412875"/>
            <a:chExt cx="2105359" cy="2376488"/>
          </a:xfrm>
        </p:grpSpPr>
        <p:sp>
          <p:nvSpPr>
            <p:cNvPr id="8" name="9 CuadroTexto"/>
            <p:cNvSpPr txBox="1"/>
            <p:nvPr/>
          </p:nvSpPr>
          <p:spPr>
            <a:xfrm>
              <a:off x="2916238" y="1412875"/>
              <a:ext cx="49404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 smtClean="0">
                  <a:solidFill>
                    <a:schemeClr val="accent6"/>
                  </a:solidFill>
                </a:rPr>
                <a:t>t</a:t>
              </a:r>
              <a:r>
                <a:rPr lang="en-GB" sz="3600" baseline="-25000" dirty="0">
                  <a:solidFill>
                    <a:schemeClr val="accent6"/>
                  </a:solidFill>
                </a:rPr>
                <a:t>5</a:t>
              </a:r>
            </a:p>
          </p:txBody>
        </p:sp>
        <p:sp>
          <p:nvSpPr>
            <p:cNvPr id="9" name="10 CuadroTexto"/>
            <p:cNvSpPr txBox="1"/>
            <p:nvPr/>
          </p:nvSpPr>
          <p:spPr>
            <a:xfrm>
              <a:off x="1304925" y="1412875"/>
              <a:ext cx="49404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 smtClean="0">
                  <a:solidFill>
                    <a:schemeClr val="accent6"/>
                  </a:solidFill>
                </a:rPr>
                <a:t>t</a:t>
              </a:r>
              <a:r>
                <a:rPr lang="en-GB" sz="3600" baseline="-25000" dirty="0" smtClean="0">
                  <a:solidFill>
                    <a:schemeClr val="accent6"/>
                  </a:solidFill>
                </a:rPr>
                <a:t>5</a:t>
              </a:r>
              <a:endParaRPr lang="en-GB" sz="3600" baseline="-25000" dirty="0">
                <a:solidFill>
                  <a:schemeClr val="accent6"/>
                </a:solidFill>
              </a:endParaRPr>
            </a:p>
          </p:txBody>
        </p:sp>
        <p:sp>
          <p:nvSpPr>
            <p:cNvPr id="10" name="11 CuadroTexto"/>
            <p:cNvSpPr txBox="1"/>
            <p:nvPr/>
          </p:nvSpPr>
          <p:spPr>
            <a:xfrm>
              <a:off x="2097088" y="1412875"/>
              <a:ext cx="49404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 smtClean="0">
                  <a:solidFill>
                    <a:schemeClr val="accent6"/>
                  </a:solidFill>
                </a:rPr>
                <a:t>t</a:t>
              </a:r>
              <a:r>
                <a:rPr lang="en-GB" sz="3600" baseline="-25000" dirty="0">
                  <a:solidFill>
                    <a:schemeClr val="accent6"/>
                  </a:solidFill>
                </a:rPr>
                <a:t>5</a:t>
              </a:r>
            </a:p>
          </p:txBody>
        </p:sp>
        <p:cxnSp>
          <p:nvCxnSpPr>
            <p:cNvPr id="11" name="13 Conector recto"/>
            <p:cNvCxnSpPr/>
            <p:nvPr/>
          </p:nvCxnSpPr>
          <p:spPr bwMode="auto">
            <a:xfrm rot="5400000">
              <a:off x="791368" y="2961482"/>
              <a:ext cx="1655763" cy="0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15 Conector recto"/>
            <p:cNvCxnSpPr/>
            <p:nvPr/>
          </p:nvCxnSpPr>
          <p:spPr bwMode="auto">
            <a:xfrm rot="5400000">
              <a:off x="1583531" y="2961482"/>
              <a:ext cx="1655763" cy="0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16 Conector recto"/>
            <p:cNvCxnSpPr/>
            <p:nvPr/>
          </p:nvCxnSpPr>
          <p:spPr bwMode="auto">
            <a:xfrm rot="5400000">
              <a:off x="2375693" y="2961482"/>
              <a:ext cx="1655763" cy="0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69 Grupo"/>
          <p:cNvGrpSpPr>
            <a:grpSpLocks/>
          </p:cNvGrpSpPr>
          <p:nvPr/>
        </p:nvGrpSpPr>
        <p:grpSpPr bwMode="auto">
          <a:xfrm>
            <a:off x="611560" y="1530504"/>
            <a:ext cx="497252" cy="1150403"/>
            <a:chOff x="3995812" y="1425437"/>
            <a:chExt cx="497252" cy="1272216"/>
          </a:xfrm>
        </p:grpSpPr>
        <p:sp>
          <p:nvSpPr>
            <p:cNvPr id="65" name="6 CuadroTexto"/>
            <p:cNvSpPr txBox="1">
              <a:spLocks noChangeArrowheads="1"/>
            </p:cNvSpPr>
            <p:nvPr/>
          </p:nvSpPr>
          <p:spPr bwMode="auto">
            <a:xfrm>
              <a:off x="3995812" y="1425437"/>
              <a:ext cx="497252" cy="1201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600" dirty="0" smtClean="0">
                  <a:solidFill>
                    <a:srgbClr val="FF0000"/>
                  </a:solidFill>
                </a:rPr>
                <a:t>t</a:t>
              </a:r>
              <a:r>
                <a:rPr lang="en-GB" sz="3600" baseline="-25000" dirty="0" smtClean="0">
                  <a:solidFill>
                    <a:srgbClr val="FF0000"/>
                  </a:solidFill>
                </a:rPr>
                <a:t>2</a:t>
              </a:r>
              <a:endParaRPr lang="en-GB" sz="3600" baseline="-25000" dirty="0">
                <a:solidFill>
                  <a:srgbClr val="FF0000"/>
                </a:solidFill>
              </a:endParaRPr>
            </a:p>
            <a:p>
              <a:endParaRPr lang="en-GB" alt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66" name="62 Conector recto"/>
            <p:cNvCxnSpPr>
              <a:cxnSpLocks noChangeShapeType="1"/>
            </p:cNvCxnSpPr>
            <p:nvPr/>
          </p:nvCxnSpPr>
          <p:spPr bwMode="auto">
            <a:xfrm flipV="1">
              <a:off x="4283844" y="2173718"/>
              <a:ext cx="0" cy="523935"/>
            </a:xfrm>
            <a:prstGeom prst="line">
              <a:avLst/>
            </a:prstGeom>
            <a:noFill/>
            <a:ln w="50800" algn="ctr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63 Grupo"/>
          <p:cNvGrpSpPr>
            <a:grpSpLocks/>
          </p:cNvGrpSpPr>
          <p:nvPr/>
        </p:nvGrpSpPr>
        <p:grpSpPr bwMode="auto">
          <a:xfrm>
            <a:off x="3612106" y="1487057"/>
            <a:ext cx="2105359" cy="2376488"/>
            <a:chOff x="1304925" y="1412875"/>
            <a:chExt cx="2105359" cy="2376488"/>
          </a:xfrm>
        </p:grpSpPr>
        <p:sp>
          <p:nvSpPr>
            <p:cNvPr id="73" name="9 CuadroTexto"/>
            <p:cNvSpPr txBox="1"/>
            <p:nvPr/>
          </p:nvSpPr>
          <p:spPr>
            <a:xfrm>
              <a:off x="2916238" y="1412875"/>
              <a:ext cx="49404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 smtClean="0">
                  <a:solidFill>
                    <a:schemeClr val="accent6"/>
                  </a:solidFill>
                </a:rPr>
                <a:t>t</a:t>
              </a:r>
              <a:r>
                <a:rPr lang="en-GB" sz="3600" baseline="-25000" dirty="0">
                  <a:solidFill>
                    <a:schemeClr val="accent6"/>
                  </a:solidFill>
                </a:rPr>
                <a:t>5</a:t>
              </a:r>
            </a:p>
          </p:txBody>
        </p:sp>
        <p:sp>
          <p:nvSpPr>
            <p:cNvPr id="74" name="10 CuadroTexto"/>
            <p:cNvSpPr txBox="1"/>
            <p:nvPr/>
          </p:nvSpPr>
          <p:spPr>
            <a:xfrm>
              <a:off x="1304925" y="1412875"/>
              <a:ext cx="49404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 smtClean="0">
                  <a:solidFill>
                    <a:schemeClr val="accent6"/>
                  </a:solidFill>
                </a:rPr>
                <a:t>t</a:t>
              </a:r>
              <a:r>
                <a:rPr lang="en-GB" sz="3600" baseline="-25000" dirty="0" smtClean="0">
                  <a:solidFill>
                    <a:schemeClr val="accent6"/>
                  </a:solidFill>
                </a:rPr>
                <a:t>5</a:t>
              </a:r>
              <a:endParaRPr lang="en-GB" sz="3600" baseline="-25000" dirty="0">
                <a:solidFill>
                  <a:schemeClr val="accent6"/>
                </a:solidFill>
              </a:endParaRPr>
            </a:p>
          </p:txBody>
        </p:sp>
        <p:sp>
          <p:nvSpPr>
            <p:cNvPr id="75" name="11 CuadroTexto"/>
            <p:cNvSpPr txBox="1"/>
            <p:nvPr/>
          </p:nvSpPr>
          <p:spPr>
            <a:xfrm>
              <a:off x="2097088" y="1412875"/>
              <a:ext cx="49404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 smtClean="0">
                  <a:solidFill>
                    <a:schemeClr val="accent6"/>
                  </a:solidFill>
                </a:rPr>
                <a:t>t</a:t>
              </a:r>
              <a:r>
                <a:rPr lang="en-GB" sz="3600" baseline="-25000" dirty="0">
                  <a:solidFill>
                    <a:schemeClr val="accent6"/>
                  </a:solidFill>
                </a:rPr>
                <a:t>5</a:t>
              </a:r>
            </a:p>
          </p:txBody>
        </p:sp>
        <p:cxnSp>
          <p:nvCxnSpPr>
            <p:cNvPr id="76" name="13 Conector recto"/>
            <p:cNvCxnSpPr/>
            <p:nvPr/>
          </p:nvCxnSpPr>
          <p:spPr bwMode="auto">
            <a:xfrm rot="5400000">
              <a:off x="791368" y="2961482"/>
              <a:ext cx="1655763" cy="0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15 Conector recto"/>
            <p:cNvCxnSpPr/>
            <p:nvPr/>
          </p:nvCxnSpPr>
          <p:spPr bwMode="auto">
            <a:xfrm rot="5400000">
              <a:off x="1583531" y="2961482"/>
              <a:ext cx="1655763" cy="0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16 Conector recto"/>
            <p:cNvCxnSpPr/>
            <p:nvPr/>
          </p:nvCxnSpPr>
          <p:spPr bwMode="auto">
            <a:xfrm rot="5400000">
              <a:off x="2375693" y="2961482"/>
              <a:ext cx="1655763" cy="0"/>
            </a:xfrm>
            <a:prstGeom prst="line">
              <a:avLst/>
            </a:prstGeom>
            <a:solidFill>
              <a:srgbClr val="00B8FF"/>
            </a:solidFill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81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</a:t>
            </a:r>
            <a:r>
              <a:rPr lang="en-GB" sz="5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Fairness (WF)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transitions can be declared WF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WF transition cannot stay perpetually enabled, it must eventually either fire or become disabled by another transition (c.f. W. </a:t>
            </a:r>
            <a:r>
              <a:rPr lang="en-GB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Vogler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Hence some </a:t>
            </a:r>
            <a:r>
              <a:rPr lang="en-G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infinite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executions (those that perpetually enable some WF transition) are considered </a:t>
            </a:r>
            <a:r>
              <a:rPr lang="en-G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invalid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removed from the semantics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7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9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Fixing diagnosability with WF</a:t>
            </a:r>
            <a:endParaRPr lang="en-GB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7363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3892986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WF</a:t>
            </a:r>
            <a:endParaRPr lang="en-GB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3834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diagnosability violation witness (</a:t>
            </a:r>
            <a:r>
              <a:rPr lang="en-GB" sz="2800" dirty="0">
                <a:solidFill>
                  <a:srgbClr val="FF0000"/>
                </a:solidFill>
              </a:rPr>
              <a:t>t</a:t>
            </a:r>
            <a:r>
              <a:rPr lang="en-GB" sz="2800" baseline="-25000" dirty="0">
                <a:solidFill>
                  <a:srgbClr val="FF0000"/>
                </a:solidFill>
              </a:rPr>
              <a:t>2</a:t>
            </a:r>
            <a:r>
              <a:rPr lang="en-GB" sz="2800" dirty="0">
                <a:solidFill>
                  <a:srgbClr val="A5C249"/>
                </a:solidFill>
              </a:rPr>
              <a:t>t</a:t>
            </a:r>
            <a:r>
              <a:rPr lang="en-GB" sz="2800" baseline="-25000" dirty="0">
                <a:solidFill>
                  <a:srgbClr val="A5C249"/>
                </a:solidFill>
              </a:rPr>
              <a:t>5</a:t>
            </a:r>
            <a:r>
              <a:rPr lang="el-GR" sz="2800" baseline="30000" dirty="0" smtClean="0">
                <a:solidFill>
                  <a:srgbClr val="0070C0"/>
                </a:solidFill>
              </a:rPr>
              <a:t>ω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400" dirty="0">
                <a:solidFill>
                  <a:srgbClr val="A5C249"/>
                </a:solidFill>
              </a:rPr>
              <a:t> t</a:t>
            </a:r>
            <a:r>
              <a:rPr lang="en-GB" sz="2400" baseline="-25000" dirty="0">
                <a:solidFill>
                  <a:srgbClr val="A5C249"/>
                </a:solidFill>
              </a:rPr>
              <a:t>5</a:t>
            </a:r>
            <a:r>
              <a:rPr lang="el-GR" sz="2400" baseline="30000" dirty="0" smtClean="0">
                <a:solidFill>
                  <a:srgbClr val="0070C0"/>
                </a:solidFill>
              </a:rPr>
              <a:t>ω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is now invalid because </a:t>
            </a:r>
            <a:r>
              <a:rPr lang="en-GB" sz="2800" dirty="0">
                <a:solidFill>
                  <a:srgbClr val="FF0000"/>
                </a:solidFill>
              </a:rPr>
              <a:t>t</a:t>
            </a:r>
            <a:r>
              <a:rPr lang="en-GB" sz="2800" baseline="-25000" dirty="0">
                <a:solidFill>
                  <a:srgbClr val="FF0000"/>
                </a:solidFill>
              </a:rPr>
              <a:t>2</a:t>
            </a:r>
            <a:r>
              <a:rPr lang="en-GB" sz="2800" dirty="0">
                <a:solidFill>
                  <a:srgbClr val="A5C249"/>
                </a:solidFill>
              </a:rPr>
              <a:t>t</a:t>
            </a:r>
            <a:r>
              <a:rPr lang="en-GB" sz="2800" baseline="-25000" dirty="0">
                <a:solidFill>
                  <a:srgbClr val="A5C249"/>
                </a:solidFill>
              </a:rPr>
              <a:t>5</a:t>
            </a:r>
            <a:r>
              <a:rPr lang="el-GR" sz="2800" baseline="30000" dirty="0">
                <a:solidFill>
                  <a:srgbClr val="0070C0"/>
                </a:solidFill>
              </a:rPr>
              <a:t>ω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perpetually enables </a:t>
            </a:r>
            <a:r>
              <a:rPr lang="en-GB" sz="2800" dirty="0" smtClean="0">
                <a:solidFill>
                  <a:srgbClr val="A5C249"/>
                </a:solidFill>
              </a:rPr>
              <a:t>t</a:t>
            </a:r>
            <a:r>
              <a:rPr lang="en-GB" sz="2800" baseline="-25000" dirty="0" smtClean="0">
                <a:solidFill>
                  <a:srgbClr val="A5C249"/>
                </a:solidFill>
              </a:rPr>
              <a:t>3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8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Naïve definition of WF diagnosability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Idea: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that the executions forming a witness of diagnosability violation are WF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75298"/>
            <a:ext cx="3384376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4311427"/>
            <a:ext cx="39604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infinite trace </a:t>
            </a:r>
            <a:r>
              <a:rPr lang="en-US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l-GR" sz="2600" baseline="30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ω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must be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observed for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positively concluding that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fault </a:t>
            </a:r>
          </a:p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occurred!</a:t>
            </a:r>
            <a:endParaRPr lang="el-G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348879"/>
            <a:ext cx="2779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Doesn’t work </a:t>
            </a:r>
            <a:r>
              <a:rPr lang="en-US" sz="2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</a:t>
            </a:r>
            <a:endParaRPr lang="en-US" sz="26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15DEE-245B-4112-B8BC-378DA450F729}" type="slidenum">
              <a:rPr lang="en-GB" smtClean="0"/>
              <a:t>9</a:t>
            </a:fld>
            <a:r>
              <a:rPr lang="en-GB" dirty="0" smtClean="0"/>
              <a:t> 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2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2872</TotalTime>
  <Words>830</Words>
  <Application>Microsoft Office PowerPoint</Application>
  <PresentationFormat>On-screen Show (4:3)</PresentationFormat>
  <Paragraphs>174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Flow</vt:lpstr>
      <vt:lpstr>13_Custom Design</vt:lpstr>
      <vt:lpstr>12_Custom Design</vt:lpstr>
      <vt:lpstr>11_Custom Design</vt:lpstr>
      <vt:lpstr>10_Custom Design</vt:lpstr>
      <vt:lpstr>9_Custom Design</vt:lpstr>
      <vt:lpstr>8_Custom Design</vt:lpstr>
      <vt:lpstr>7_Custom Design</vt:lpstr>
      <vt:lpstr>6_Custom Design</vt:lpstr>
      <vt:lpstr>5_Custom Design</vt:lpstr>
      <vt:lpstr>4_Custom Design</vt:lpstr>
      <vt:lpstr>3_Custom Design</vt:lpstr>
      <vt:lpstr>2_Custom Design</vt:lpstr>
      <vt:lpstr>1_Custom Design</vt:lpstr>
      <vt:lpstr>Custom Design</vt:lpstr>
      <vt:lpstr>Diagnosability under Weak Fairness</vt:lpstr>
      <vt:lpstr>Diagnosis</vt:lpstr>
      <vt:lpstr>Diagnosability</vt:lpstr>
      <vt:lpstr>Witness of diagnosability violation </vt:lpstr>
      <vt:lpstr>System model &amp; example</vt:lpstr>
      <vt:lpstr>Witness of undiagnosability</vt:lpstr>
      <vt:lpstr>Weak Fairness (WF)</vt:lpstr>
      <vt:lpstr>Fixing diagnosability with WF</vt:lpstr>
      <vt:lpstr>Naïve definition of WF diagnosability</vt:lpstr>
      <vt:lpstr>Weakly fair diagnosability</vt:lpstr>
      <vt:lpstr>Witness of WF-undiagnosability</vt:lpstr>
      <vt:lpstr>Witness of WF-undiagnosability</vt:lpstr>
      <vt:lpstr>Special case for WF-diagnosability</vt:lpstr>
      <vt:lpstr>Verification of WF-diagnosability</vt:lpstr>
      <vt:lpstr>Fault tracking net Nft</vt:lpstr>
      <vt:lpstr>Verifier</vt:lpstr>
      <vt:lpstr>Advantages of the method</vt:lpstr>
      <vt:lpstr>COMMBOX benchmark (high-level PN)</vt:lpstr>
      <vt:lpstr>COMMBOX verifier (high-level PN)</vt:lpstr>
      <vt:lpstr>COMMBOXTECH benchmark (high-level PN)</vt:lpstr>
      <vt:lpstr>Experimental results (MARIA tool)</vt:lpstr>
      <vt:lpstr>Experimental results: summary</vt:lpstr>
      <vt:lpstr>Conclusions</vt:lpstr>
      <vt:lpstr>PowerPoint Presentation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Diagnosability under Weak Fairness</dc:title>
  <dc:creator>Vasileios Germanos</dc:creator>
  <cp:lastModifiedBy>user</cp:lastModifiedBy>
  <cp:revision>276</cp:revision>
  <dcterms:created xsi:type="dcterms:W3CDTF">2014-02-17T09:01:32Z</dcterms:created>
  <dcterms:modified xsi:type="dcterms:W3CDTF">2014-06-27T08:10:39Z</dcterms:modified>
</cp:coreProperties>
</file>